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69" r:id="rId3"/>
    <p:sldId id="257" r:id="rId4"/>
    <p:sldId id="270" r:id="rId5"/>
    <p:sldId id="277" r:id="rId6"/>
    <p:sldId id="273" r:id="rId7"/>
    <p:sldId id="276" r:id="rId8"/>
    <p:sldId id="275" r:id="rId9"/>
    <p:sldId id="274" r:id="rId10"/>
    <p:sldId id="272" r:id="rId11"/>
    <p:sldId id="271" r:id="rId12"/>
    <p:sldId id="278" r:id="rId13"/>
    <p:sldId id="279" r:id="rId14"/>
    <p:sldId id="259" r:id="rId15"/>
    <p:sldId id="258" r:id="rId16"/>
    <p:sldId id="260" r:id="rId17"/>
    <p:sldId id="261" r:id="rId18"/>
    <p:sldId id="262" r:id="rId19"/>
    <p:sldId id="263" r:id="rId20"/>
    <p:sldId id="264" r:id="rId21"/>
    <p:sldId id="265" r:id="rId22"/>
    <p:sldId id="267" r:id="rId23"/>
    <p:sldId id="280" r:id="rId24"/>
    <p:sldId id="281" r:id="rId2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0" d="100"/>
          <a:sy n="90" d="100"/>
        </p:scale>
        <p:origin x="-732" y="79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04A2ED0-9D3F-4942-A1F1-F1D5A0E49EF1}" type="datetimeFigureOut">
              <a:rPr lang="ru-RU" smtClean="0"/>
              <a:t>16.04.2025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E05E6CE-5415-47D6-A567-D3BD7450F48F}" type="slidenum">
              <a:rPr lang="ru-RU" smtClean="0"/>
              <a:t>‹#›</a:t>
            </a:fld>
            <a:endParaRPr lang="ru-RU"/>
          </a:p>
        </p:txBody>
      </p:sp>
    </p:spTree>
    <p:extLst>
      <p:ext uri="{BB962C8B-B14F-4D97-AF65-F5344CB8AC3E}">
        <p14:creationId xmlns:p14="http://schemas.microsoft.com/office/powerpoint/2010/main" val="4118234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04A2ED0-9D3F-4942-A1F1-F1D5A0E49EF1}" type="datetimeFigureOut">
              <a:rPr lang="ru-RU" smtClean="0"/>
              <a:t>16.04.2025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E05E6CE-5415-47D6-A567-D3BD7450F48F}" type="slidenum">
              <a:rPr lang="ru-RU" smtClean="0"/>
              <a:t>‹#›</a:t>
            </a:fld>
            <a:endParaRPr lang="ru-RU"/>
          </a:p>
        </p:txBody>
      </p:sp>
    </p:spTree>
    <p:extLst>
      <p:ext uri="{BB962C8B-B14F-4D97-AF65-F5344CB8AC3E}">
        <p14:creationId xmlns:p14="http://schemas.microsoft.com/office/powerpoint/2010/main" val="175437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04A2ED0-9D3F-4942-A1F1-F1D5A0E49EF1}" type="datetimeFigureOut">
              <a:rPr lang="ru-RU" smtClean="0"/>
              <a:t>16.04.2025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E05E6CE-5415-47D6-A567-D3BD7450F48F}" type="slidenum">
              <a:rPr lang="ru-RU" smtClean="0"/>
              <a:t>‹#›</a:t>
            </a:fld>
            <a:endParaRPr lang="ru-RU"/>
          </a:p>
        </p:txBody>
      </p:sp>
    </p:spTree>
    <p:extLst>
      <p:ext uri="{BB962C8B-B14F-4D97-AF65-F5344CB8AC3E}">
        <p14:creationId xmlns:p14="http://schemas.microsoft.com/office/powerpoint/2010/main" val="940192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04A2ED0-9D3F-4942-A1F1-F1D5A0E49EF1}" type="datetimeFigureOut">
              <a:rPr lang="ru-RU" smtClean="0"/>
              <a:t>16.04.2025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E05E6CE-5415-47D6-A567-D3BD7450F48F}" type="slidenum">
              <a:rPr lang="ru-RU" smtClean="0"/>
              <a:t>‹#›</a:t>
            </a:fld>
            <a:endParaRPr lang="ru-RU"/>
          </a:p>
        </p:txBody>
      </p:sp>
    </p:spTree>
    <p:extLst>
      <p:ext uri="{BB962C8B-B14F-4D97-AF65-F5344CB8AC3E}">
        <p14:creationId xmlns:p14="http://schemas.microsoft.com/office/powerpoint/2010/main" val="444782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04A2ED0-9D3F-4942-A1F1-F1D5A0E49EF1}" type="datetimeFigureOut">
              <a:rPr lang="ru-RU" smtClean="0"/>
              <a:t>16.04.2025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E05E6CE-5415-47D6-A567-D3BD7450F48F}" type="slidenum">
              <a:rPr lang="ru-RU" smtClean="0"/>
              <a:t>‹#›</a:t>
            </a:fld>
            <a:endParaRPr lang="ru-RU"/>
          </a:p>
        </p:txBody>
      </p:sp>
    </p:spTree>
    <p:extLst>
      <p:ext uri="{BB962C8B-B14F-4D97-AF65-F5344CB8AC3E}">
        <p14:creationId xmlns:p14="http://schemas.microsoft.com/office/powerpoint/2010/main" val="1466611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04A2ED0-9D3F-4942-A1F1-F1D5A0E49EF1}" type="datetimeFigureOut">
              <a:rPr lang="ru-RU" smtClean="0"/>
              <a:t>16.04.2025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E05E6CE-5415-47D6-A567-D3BD7450F48F}" type="slidenum">
              <a:rPr lang="ru-RU" smtClean="0"/>
              <a:t>‹#›</a:t>
            </a:fld>
            <a:endParaRPr lang="ru-RU"/>
          </a:p>
        </p:txBody>
      </p:sp>
    </p:spTree>
    <p:extLst>
      <p:ext uri="{BB962C8B-B14F-4D97-AF65-F5344CB8AC3E}">
        <p14:creationId xmlns:p14="http://schemas.microsoft.com/office/powerpoint/2010/main" val="2223244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04A2ED0-9D3F-4942-A1F1-F1D5A0E49EF1}" type="datetimeFigureOut">
              <a:rPr lang="ru-RU" smtClean="0"/>
              <a:t>16.04.2025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E05E6CE-5415-47D6-A567-D3BD7450F48F}" type="slidenum">
              <a:rPr lang="ru-RU" smtClean="0"/>
              <a:t>‹#›</a:t>
            </a:fld>
            <a:endParaRPr lang="ru-RU"/>
          </a:p>
        </p:txBody>
      </p:sp>
    </p:spTree>
    <p:extLst>
      <p:ext uri="{BB962C8B-B14F-4D97-AF65-F5344CB8AC3E}">
        <p14:creationId xmlns:p14="http://schemas.microsoft.com/office/powerpoint/2010/main" val="10056174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04A2ED0-9D3F-4942-A1F1-F1D5A0E49EF1}" type="datetimeFigureOut">
              <a:rPr lang="ru-RU" smtClean="0"/>
              <a:t>16.04.2025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E05E6CE-5415-47D6-A567-D3BD7450F48F}" type="slidenum">
              <a:rPr lang="ru-RU" smtClean="0"/>
              <a:t>‹#›</a:t>
            </a:fld>
            <a:endParaRPr lang="ru-RU"/>
          </a:p>
        </p:txBody>
      </p:sp>
    </p:spTree>
    <p:extLst>
      <p:ext uri="{BB962C8B-B14F-4D97-AF65-F5344CB8AC3E}">
        <p14:creationId xmlns:p14="http://schemas.microsoft.com/office/powerpoint/2010/main" val="1807248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04A2ED0-9D3F-4942-A1F1-F1D5A0E49EF1}" type="datetimeFigureOut">
              <a:rPr lang="ru-RU" smtClean="0"/>
              <a:t>16.04.2025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E05E6CE-5415-47D6-A567-D3BD7450F48F}" type="slidenum">
              <a:rPr lang="ru-RU" smtClean="0"/>
              <a:t>‹#›</a:t>
            </a:fld>
            <a:endParaRPr lang="ru-RU"/>
          </a:p>
        </p:txBody>
      </p:sp>
    </p:spTree>
    <p:extLst>
      <p:ext uri="{BB962C8B-B14F-4D97-AF65-F5344CB8AC3E}">
        <p14:creationId xmlns:p14="http://schemas.microsoft.com/office/powerpoint/2010/main" val="7387732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04A2ED0-9D3F-4942-A1F1-F1D5A0E49EF1}" type="datetimeFigureOut">
              <a:rPr lang="ru-RU" smtClean="0"/>
              <a:t>16.04.2025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E05E6CE-5415-47D6-A567-D3BD7450F48F}" type="slidenum">
              <a:rPr lang="ru-RU" smtClean="0"/>
              <a:t>‹#›</a:t>
            </a:fld>
            <a:endParaRPr lang="ru-RU"/>
          </a:p>
        </p:txBody>
      </p:sp>
    </p:spTree>
    <p:extLst>
      <p:ext uri="{BB962C8B-B14F-4D97-AF65-F5344CB8AC3E}">
        <p14:creationId xmlns:p14="http://schemas.microsoft.com/office/powerpoint/2010/main" val="228067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04A2ED0-9D3F-4942-A1F1-F1D5A0E49EF1}" type="datetimeFigureOut">
              <a:rPr lang="ru-RU" smtClean="0"/>
              <a:t>16.04.2025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E05E6CE-5415-47D6-A567-D3BD7450F48F}" type="slidenum">
              <a:rPr lang="ru-RU" smtClean="0"/>
              <a:t>‹#›</a:t>
            </a:fld>
            <a:endParaRPr lang="ru-RU"/>
          </a:p>
        </p:txBody>
      </p:sp>
    </p:spTree>
    <p:extLst>
      <p:ext uri="{BB962C8B-B14F-4D97-AF65-F5344CB8AC3E}">
        <p14:creationId xmlns:p14="http://schemas.microsoft.com/office/powerpoint/2010/main" val="25424463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4A2ED0-9D3F-4942-A1F1-F1D5A0E49EF1}" type="datetimeFigureOut">
              <a:rPr lang="ru-RU" smtClean="0"/>
              <a:t>16.04.2025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05E6CE-5415-47D6-A567-D3BD7450F48F}" type="slidenum">
              <a:rPr lang="ru-RU" smtClean="0"/>
              <a:t>‹#›</a:t>
            </a:fld>
            <a:endParaRPr lang="ru-RU"/>
          </a:p>
        </p:txBody>
      </p:sp>
    </p:spTree>
    <p:extLst>
      <p:ext uri="{BB962C8B-B14F-4D97-AF65-F5344CB8AC3E}">
        <p14:creationId xmlns:p14="http://schemas.microsoft.com/office/powerpoint/2010/main" val="19465138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gi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gi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8.gif"/><Relationship Id="rId4" Type="http://schemas.openxmlformats.org/officeDocument/2006/relationships/image" Target="../media/image9.gif"/></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9.gif"/><Relationship Id="rId4" Type="http://schemas.openxmlformats.org/officeDocument/2006/relationships/image" Target="../media/image8.gif"/></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9.gif"/><Relationship Id="rId4" Type="http://schemas.openxmlformats.org/officeDocument/2006/relationships/image" Target="../media/image8.gif"/></Relationships>
</file>

<file path=ppt/slides/_rels/slide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2.png"/><Relationship Id="rId7" Type="http://schemas.openxmlformats.org/officeDocument/2006/relationships/image" Target="../media/image16.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9.gif"/><Relationship Id="rId4" Type="http://schemas.openxmlformats.org/officeDocument/2006/relationships/image" Target="../media/image8.gif"/></Relationships>
</file>

<file path=ppt/slides/_rels/slide7.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2.png"/><Relationship Id="rId7" Type="http://schemas.openxmlformats.org/officeDocument/2006/relationships/image" Target="../media/image19.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9.gif"/><Relationship Id="rId4" Type="http://schemas.openxmlformats.org/officeDocument/2006/relationships/image" Target="../media/image8.gif"/></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9.gif"/><Relationship Id="rId4" Type="http://schemas.openxmlformats.org/officeDocument/2006/relationships/image" Target="../media/image8.gif"/></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9.gif"/><Relationship Id="rId4" Type="http://schemas.openxmlformats.org/officeDocument/2006/relationships/image" Target="../media/image8.gif"/></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9.gif"/><Relationship Id="rId4" Type="http://schemas.openxmlformats.org/officeDocument/2006/relationships/image" Target="../media/image8.gif"/></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6.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gif"/><Relationship Id="rId4" Type="http://schemas.openxmlformats.org/officeDocument/2006/relationships/image" Target="../media/image8.gif"/></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9.gif"/><Relationship Id="rId4" Type="http://schemas.openxmlformats.org/officeDocument/2006/relationships/image" Target="../media/image8.gif"/></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9.gif"/><Relationship Id="rId4" Type="http://schemas.openxmlformats.org/officeDocument/2006/relationships/image" Target="../media/image8.gif"/></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1.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8.gif"/><Relationship Id="rId4" Type="http://schemas.openxmlformats.org/officeDocument/2006/relationships/image" Target="../media/image29.gif"/></Relationships>
</file>

<file path=ppt/slides/_rels/slide15.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2.png"/><Relationship Id="rId7" Type="http://schemas.openxmlformats.org/officeDocument/2006/relationships/image" Target="../media/image34.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8.gif"/><Relationship Id="rId4" Type="http://schemas.openxmlformats.org/officeDocument/2006/relationships/image" Target="../media/image32.gif"/><Relationship Id="rId9" Type="http://schemas.openxmlformats.org/officeDocument/2006/relationships/image" Target="../media/image36.jpeg"/></Relationships>
</file>

<file path=ppt/slides/_rels/slide16.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2.png"/><Relationship Id="rId7" Type="http://schemas.openxmlformats.org/officeDocument/2006/relationships/image" Target="../media/image39.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38.jpeg"/><Relationship Id="rId5" Type="http://schemas.openxmlformats.org/officeDocument/2006/relationships/image" Target="../media/image37.gif"/><Relationship Id="rId4" Type="http://schemas.openxmlformats.org/officeDocument/2006/relationships/image" Target="../media/image8.gif"/><Relationship Id="rId9" Type="http://schemas.openxmlformats.org/officeDocument/2006/relationships/image" Target="../media/image41.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4.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43.gif"/><Relationship Id="rId5" Type="http://schemas.openxmlformats.org/officeDocument/2006/relationships/image" Target="../media/image42.gif"/><Relationship Id="rId4" Type="http://schemas.openxmlformats.org/officeDocument/2006/relationships/image" Target="../media/image8.gif"/></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7.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46.jpeg"/><Relationship Id="rId5" Type="http://schemas.openxmlformats.org/officeDocument/2006/relationships/image" Target="../media/image8.gif"/><Relationship Id="rId4" Type="http://schemas.openxmlformats.org/officeDocument/2006/relationships/image" Target="../media/image45.gif"/></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0.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49.jpeg"/><Relationship Id="rId5" Type="http://schemas.openxmlformats.org/officeDocument/2006/relationships/image" Target="../media/image8.gif"/><Relationship Id="rId4" Type="http://schemas.openxmlformats.org/officeDocument/2006/relationships/image" Target="../media/image48.gif"/></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3.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52.jpeg"/><Relationship Id="rId5" Type="http://schemas.openxmlformats.org/officeDocument/2006/relationships/image" Target="../media/image8.gif"/><Relationship Id="rId4" Type="http://schemas.openxmlformats.org/officeDocument/2006/relationships/image" Target="../media/image51.gif"/></Relationships>
</file>

<file path=ppt/slides/_rels/slide21.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image" Target="../media/image2.png"/><Relationship Id="rId7" Type="http://schemas.openxmlformats.org/officeDocument/2006/relationships/image" Target="../media/image56.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8.gif"/><Relationship Id="rId5" Type="http://schemas.openxmlformats.org/officeDocument/2006/relationships/image" Target="../media/image55.gif"/><Relationship Id="rId4" Type="http://schemas.openxmlformats.org/officeDocument/2006/relationships/image" Target="../media/image54.gif"/><Relationship Id="rId9" Type="http://schemas.openxmlformats.org/officeDocument/2006/relationships/image" Target="../media/image58.gif"/></Relationships>
</file>

<file path=ppt/slides/_rels/slide22.xml.rels><?xml version="1.0" encoding="UTF-8" standalone="yes"?>
<Relationships xmlns="http://schemas.openxmlformats.org/package/2006/relationships"><Relationship Id="rId8" Type="http://schemas.openxmlformats.org/officeDocument/2006/relationships/image" Target="../media/image62.jpeg"/><Relationship Id="rId3" Type="http://schemas.openxmlformats.org/officeDocument/2006/relationships/image" Target="../media/image2.png"/><Relationship Id="rId7" Type="http://schemas.openxmlformats.org/officeDocument/2006/relationships/image" Target="../media/image61.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8.gif"/><Relationship Id="rId5" Type="http://schemas.openxmlformats.org/officeDocument/2006/relationships/image" Target="../media/image60.gif"/><Relationship Id="rId4" Type="http://schemas.openxmlformats.org/officeDocument/2006/relationships/image" Target="../media/image59.gif"/><Relationship Id="rId9" Type="http://schemas.openxmlformats.org/officeDocument/2006/relationships/image" Target="../media/image63.jpeg"/></Relationships>
</file>

<file path=ppt/slides/_rels/slide23.xml.rels><?xml version="1.0" encoding="UTF-8" standalone="yes"?>
<Relationships xmlns="http://schemas.openxmlformats.org/package/2006/relationships"><Relationship Id="rId8" Type="http://schemas.openxmlformats.org/officeDocument/2006/relationships/image" Target="../media/image67.jpeg"/><Relationship Id="rId3" Type="http://schemas.openxmlformats.org/officeDocument/2006/relationships/image" Target="../media/image2.png"/><Relationship Id="rId7" Type="http://schemas.openxmlformats.org/officeDocument/2006/relationships/image" Target="../media/image66.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65.jpeg"/><Relationship Id="rId5" Type="http://schemas.openxmlformats.org/officeDocument/2006/relationships/image" Target="../media/image8.gif"/><Relationship Id="rId10" Type="http://schemas.openxmlformats.org/officeDocument/2006/relationships/image" Target="../media/image69.gif"/><Relationship Id="rId4" Type="http://schemas.openxmlformats.org/officeDocument/2006/relationships/image" Target="../media/image64.gif"/><Relationship Id="rId9" Type="http://schemas.openxmlformats.org/officeDocument/2006/relationships/image" Target="../media/image68.jpeg"/></Relationships>
</file>

<file path=ppt/slides/_rels/slide24.xml.rels><?xml version="1.0" encoding="UTF-8" standalone="yes"?>
<Relationships xmlns="http://schemas.openxmlformats.org/package/2006/relationships"><Relationship Id="rId2" Type="http://schemas.openxmlformats.org/officeDocument/2006/relationships/image" Target="../media/image70.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3" descr="d:\Desktop\заказ картинок\ВОВ\животные на фронте\Новая папка\оо.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2413" cy="6856413"/>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4"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 y="5301208"/>
            <a:ext cx="9234674" cy="15605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5" name="WordArt 4"/>
          <p:cNvSpPr>
            <a:spLocks noChangeArrowheads="1" noChangeShapeType="1" noTextEdit="1"/>
          </p:cNvSpPr>
          <p:nvPr/>
        </p:nvSpPr>
        <p:spPr bwMode="auto">
          <a:xfrm>
            <a:off x="1475656" y="1340768"/>
            <a:ext cx="7109604" cy="2615002"/>
          </a:xfrm>
          <a:prstGeom prst="rect">
            <a:avLst/>
          </a:prstGeom>
        </p:spPr>
        <p:txBody>
          <a:bodyPr wrap="none" fromWordArt="1">
            <a:prstTxWarp prst="textPlain">
              <a:avLst>
                <a:gd name="adj" fmla="val 50000"/>
              </a:avLst>
            </a:prstTxWarp>
          </a:bodyPr>
          <a:lstStyle/>
          <a:p>
            <a:pPr algn="ctr" rtl="0">
              <a:buNone/>
            </a:pPr>
            <a:r>
              <a:rPr lang="ru-RU" sz="3600" b="1" kern="10" spc="0" dirty="0" smtClean="0">
                <a:ln w="19050" algn="ctr">
                  <a:solidFill>
                    <a:srgbClr val="000000"/>
                  </a:solidFill>
                  <a:round/>
                  <a:headEnd/>
                  <a:tailEnd/>
                </a:ln>
                <a:solidFill>
                  <a:srgbClr val="FF0000"/>
                </a:solidFill>
                <a:effectLst>
                  <a:outerShdw dist="29783" dir="1514402" algn="ctr" rotWithShape="0">
                    <a:srgbClr val="D8D8D8">
                      <a:alpha val="74998"/>
                    </a:srgbClr>
                  </a:outerShdw>
                </a:effectLst>
                <a:latin typeface="Bookman Old Style"/>
              </a:rPr>
              <a:t>Собаки и другие животные</a:t>
            </a:r>
          </a:p>
          <a:p>
            <a:pPr algn="ctr" rtl="0">
              <a:buNone/>
            </a:pPr>
            <a:r>
              <a:rPr lang="ru-RU" sz="3600" b="1" kern="10" spc="0" dirty="0" smtClean="0">
                <a:ln w="19050" algn="ctr">
                  <a:solidFill>
                    <a:srgbClr val="000000"/>
                  </a:solidFill>
                  <a:round/>
                  <a:headEnd/>
                  <a:tailEnd/>
                </a:ln>
                <a:solidFill>
                  <a:srgbClr val="FF0000"/>
                </a:solidFill>
                <a:effectLst>
                  <a:outerShdw dist="29783" dir="1514402" algn="ctr" rotWithShape="0">
                    <a:srgbClr val="D8D8D8">
                      <a:alpha val="74998"/>
                    </a:srgbClr>
                  </a:outerShdw>
                </a:effectLst>
                <a:latin typeface="Bookman Old Style"/>
              </a:rPr>
              <a:t> в годы Великой </a:t>
            </a:r>
          </a:p>
          <a:p>
            <a:pPr algn="ctr" rtl="0">
              <a:buNone/>
            </a:pPr>
            <a:r>
              <a:rPr lang="ru-RU" sz="3600" b="1" kern="10" dirty="0" smtClean="0">
                <a:ln w="19050" algn="ctr">
                  <a:solidFill>
                    <a:srgbClr val="000000"/>
                  </a:solidFill>
                  <a:round/>
                  <a:headEnd/>
                  <a:tailEnd/>
                </a:ln>
                <a:solidFill>
                  <a:srgbClr val="FF0000"/>
                </a:solidFill>
                <a:effectLst>
                  <a:outerShdw dist="29783" dir="1514402" algn="ctr" rotWithShape="0">
                    <a:srgbClr val="D8D8D8">
                      <a:alpha val="74998"/>
                    </a:srgbClr>
                  </a:outerShdw>
                </a:effectLst>
                <a:latin typeface="Bookman Old Style"/>
              </a:rPr>
              <a:t>Отечественной</a:t>
            </a:r>
          </a:p>
          <a:p>
            <a:pPr algn="ctr" rtl="0">
              <a:buNone/>
            </a:pPr>
            <a:r>
              <a:rPr lang="ru-RU" sz="3600" b="1" kern="10" spc="0" dirty="0" smtClean="0">
                <a:ln w="19050" algn="ctr">
                  <a:solidFill>
                    <a:srgbClr val="000000"/>
                  </a:solidFill>
                  <a:round/>
                  <a:headEnd/>
                  <a:tailEnd/>
                </a:ln>
                <a:solidFill>
                  <a:srgbClr val="FF0000"/>
                </a:solidFill>
                <a:effectLst>
                  <a:outerShdw dist="29783" dir="1514402" algn="ctr" rotWithShape="0">
                    <a:srgbClr val="D8D8D8">
                      <a:alpha val="74998"/>
                    </a:srgbClr>
                  </a:outerShdw>
                </a:effectLst>
                <a:latin typeface="Bookman Old Style"/>
              </a:rPr>
              <a:t>войны</a:t>
            </a:r>
            <a:endParaRPr lang="ru-RU" sz="3600" b="1" kern="10" spc="0" dirty="0">
              <a:ln w="19050" algn="ctr">
                <a:solidFill>
                  <a:srgbClr val="000000"/>
                </a:solidFill>
                <a:round/>
                <a:headEnd/>
                <a:tailEnd/>
              </a:ln>
              <a:solidFill>
                <a:srgbClr val="FF0000"/>
              </a:solidFill>
              <a:effectLst>
                <a:outerShdw dist="29783" dir="1514402" algn="ctr" rotWithShape="0">
                  <a:srgbClr val="D8D8D8">
                    <a:alpha val="74998"/>
                  </a:srgbClr>
                </a:outerShdw>
              </a:effectLst>
              <a:latin typeface="Bookman Old Style"/>
            </a:endParaRPr>
          </a:p>
        </p:txBody>
      </p:sp>
      <p:pic>
        <p:nvPicPr>
          <p:cNvPr id="6" name="Picture 8" descr="https://belagromech.by/wp-content/uploads/old/profcom/18582501.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191188" y="3950040"/>
            <a:ext cx="3528393" cy="77590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http://les-skazka.86.i-schools.ru/files/18552857.gif"/>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29736" y="5380393"/>
            <a:ext cx="2492784" cy="140219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http://les-skazka.86.i-schools.ru/files/18552857.gif"/>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69056" y="5479203"/>
            <a:ext cx="2492784" cy="140219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http://les-skazka.86.i-schools.ru/files/18552857.gif"/>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62601" y="5281373"/>
            <a:ext cx="2492784" cy="140219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les-skazka.86.i-schools.ru/files/18552857.gif"/>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63297" y="5605596"/>
            <a:ext cx="1584176" cy="89109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http://les-skazka.86.i-schools.ru/files/18552857.gif"/>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34677" y="5479203"/>
            <a:ext cx="1787013" cy="100519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http://les-skazka.86.i-schools.ru/files/18552857.gif"/>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16216" y="5346812"/>
            <a:ext cx="1645304" cy="92548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http://les-skazka.86.i-schools.ru/files/18552857.gif"/>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38868" y="4870105"/>
            <a:ext cx="2492784" cy="140219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s://sch5tn.mskobr.ru/files/kartinki/gif/Lenta.gif"/>
          <p:cNvPicPr>
            <a:picLocks noChangeAspect="1" noChangeArrowheads="1" noCrop="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55" y="188640"/>
            <a:ext cx="1255277" cy="1558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06842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sp>
        <p:nvSpPr>
          <p:cNvPr id="6" name="Поле 110"/>
          <p:cNvSpPr txBox="1"/>
          <p:nvPr/>
        </p:nvSpPr>
        <p:spPr>
          <a:xfrm>
            <a:off x="1691680" y="978630"/>
            <a:ext cx="7174865" cy="2008822"/>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0"/>
              </a:spcAft>
            </a:pPr>
            <a:r>
              <a:rPr lang="ru-RU" sz="3200" b="1" dirty="0">
                <a:ln w="6350" cap="flat" cmpd="sng" algn="ctr">
                  <a:solidFill>
                    <a:srgbClr val="000000"/>
                  </a:solidFill>
                  <a:prstDash val="solid"/>
                  <a:round/>
                </a:ln>
                <a:solidFill>
                  <a:srgbClr val="FF0000"/>
                </a:solidFill>
                <a:effectLst>
                  <a:outerShdw blurRad="41275" dist="20320" dir="1800000" algn="tl">
                    <a:srgbClr val="000000">
                      <a:alpha val="40000"/>
                    </a:srgbClr>
                  </a:outerShdw>
                </a:effectLst>
                <a:latin typeface="Monotype Corsiva"/>
                <a:ea typeface="Calibri"/>
                <a:cs typeface="Times New Roman"/>
              </a:rPr>
              <a:t>Страшное время не только для людей, но и для животных!!!</a:t>
            </a:r>
            <a:endParaRPr lang="ru-RU" sz="3200" dirty="0">
              <a:effectLst/>
              <a:latin typeface="Calibri"/>
              <a:ea typeface="Calibri"/>
              <a:cs typeface="Times New Roman"/>
            </a:endParaRPr>
          </a:p>
          <a:p>
            <a:pPr>
              <a:lnSpc>
                <a:spcPct val="115000"/>
              </a:lnSpc>
              <a:spcAft>
                <a:spcPts val="1000"/>
              </a:spcAft>
            </a:pPr>
            <a:r>
              <a:rPr lang="ru-RU" sz="1100" dirty="0">
                <a:effectLst/>
                <a:latin typeface="Calibri"/>
                <a:ea typeface="Calibri"/>
                <a:cs typeface="Times New Roman"/>
              </a:rPr>
              <a:t> </a:t>
            </a:r>
          </a:p>
        </p:txBody>
      </p:sp>
      <p:sp>
        <p:nvSpPr>
          <p:cNvPr id="7" name="Поле 99"/>
          <p:cNvSpPr txBox="1"/>
          <p:nvPr/>
        </p:nvSpPr>
        <p:spPr>
          <a:xfrm>
            <a:off x="25627" y="2132856"/>
            <a:ext cx="9095441" cy="4622340"/>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lnSpc>
                <a:spcPct val="115000"/>
              </a:lnSpc>
              <a:spcAft>
                <a:spcPts val="0"/>
              </a:spcAft>
            </a:pPr>
            <a:r>
              <a:rPr lang="ru-RU" sz="1600" b="1" dirty="0">
                <a:effectLst/>
                <a:latin typeface="Bookman Old Style"/>
                <a:ea typeface="Calibri"/>
                <a:cs typeface="Times New Roman"/>
              </a:rPr>
              <a:t>Вторая Мировая Война оставила неизгладимый след в истории нашей страны и всего мира. В это страшное время народ, как на передовой, так и в тылу, проявлял немереную отвагу и мужество. Как никогда была важна дружба, преданность и взаимопомощь. Подвиг советского народа и союзников трудно переоценить.</a:t>
            </a:r>
            <a:endParaRPr lang="ru-RU" sz="1100" dirty="0">
              <a:effectLst/>
              <a:latin typeface="Calibri"/>
              <a:ea typeface="Calibri"/>
              <a:cs typeface="Times New Roman"/>
            </a:endParaRPr>
          </a:p>
          <a:p>
            <a:pPr indent="450215" algn="just">
              <a:lnSpc>
                <a:spcPct val="115000"/>
              </a:lnSpc>
              <a:spcAft>
                <a:spcPts val="0"/>
              </a:spcAft>
            </a:pPr>
            <a:r>
              <a:rPr lang="ru-RU" sz="1600" b="1" dirty="0">
                <a:effectLst/>
                <a:latin typeface="Bookman Old Style"/>
                <a:ea typeface="Calibri"/>
                <a:cs typeface="Times New Roman"/>
              </a:rPr>
              <a:t>Мало кто знает, что в то время бок о бок с солдатами гордо и отважно сражались братья наши меньшие. Лошади, собаки, кошки,  голуби и другие животные. Как и люди совершали подвиги… И гибли, как и люди. Как и Герои Великой Отечественной Войны, боевые животные спасли тысячи человечески жизней и помогли приблизить долгожданный День Победы.</a:t>
            </a:r>
            <a:endParaRPr lang="ru-RU" sz="1100" dirty="0">
              <a:effectLst/>
              <a:latin typeface="Calibri"/>
              <a:ea typeface="Calibri"/>
              <a:cs typeface="Times New Roman"/>
            </a:endParaRPr>
          </a:p>
          <a:p>
            <a:pPr indent="450215" algn="just">
              <a:lnSpc>
                <a:spcPct val="115000"/>
              </a:lnSpc>
              <a:spcAft>
                <a:spcPts val="0"/>
              </a:spcAft>
            </a:pPr>
            <a:r>
              <a:rPr lang="ru-RU" sz="1600" b="1" dirty="0">
                <a:effectLst/>
                <a:latin typeface="Bookman Old Style"/>
                <a:ea typeface="Calibri"/>
                <a:cs typeface="Times New Roman"/>
              </a:rPr>
              <a:t>Ценой своих жизней четвероногие и пернатые герои спасали </a:t>
            </a:r>
            <a:r>
              <a:rPr lang="ru-RU" sz="1600" b="1" dirty="0" smtClean="0">
                <a:effectLst/>
                <a:latin typeface="Bookman Old Style"/>
                <a:ea typeface="Calibri"/>
                <a:cs typeface="Times New Roman"/>
              </a:rPr>
              <a:t>наши жизни. </a:t>
            </a:r>
            <a:r>
              <a:rPr lang="ru-RU" sz="1600" b="1" dirty="0">
                <a:effectLst/>
                <a:latin typeface="Bookman Old Style"/>
                <a:ea typeface="Calibri"/>
                <a:cs typeface="Times New Roman"/>
              </a:rPr>
              <a:t>Эти неизвестные бойцы достойны, чтобы о них не только знали, но и уважали, ведь они помогли пережить человечеству самое кровопролитное событие 20 века.</a:t>
            </a:r>
            <a:endParaRPr lang="ru-RU" sz="1100" dirty="0">
              <a:effectLst/>
              <a:latin typeface="Calibri"/>
              <a:ea typeface="Calibri"/>
              <a:cs typeface="Times New Roman"/>
            </a:endParaRPr>
          </a:p>
          <a:p>
            <a:pPr indent="450215" algn="just">
              <a:lnSpc>
                <a:spcPct val="115000"/>
              </a:lnSpc>
              <a:spcAft>
                <a:spcPts val="0"/>
              </a:spcAft>
            </a:pPr>
            <a:r>
              <a:rPr lang="ru-RU" sz="1600" dirty="0">
                <a:effectLst/>
                <a:latin typeface="Calibri"/>
                <a:ea typeface="Calibri"/>
                <a:cs typeface="Times New Roman"/>
              </a:rPr>
              <a:t> </a:t>
            </a:r>
            <a:endParaRPr lang="ru-RU" sz="1100" dirty="0">
              <a:effectLst/>
              <a:latin typeface="Calibri"/>
              <a:ea typeface="Calibri"/>
              <a:cs typeface="Times New Roman"/>
            </a:endParaRPr>
          </a:p>
        </p:txBody>
      </p:sp>
      <p:sp>
        <p:nvSpPr>
          <p:cNvPr id="9" name="Поле 8250"/>
          <p:cNvSpPr txBox="1"/>
          <p:nvPr/>
        </p:nvSpPr>
        <p:spPr>
          <a:xfrm>
            <a:off x="256816" y="6093296"/>
            <a:ext cx="8864252" cy="1910080"/>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15000"/>
              </a:lnSpc>
              <a:spcBef>
                <a:spcPts val="0"/>
              </a:spcBef>
              <a:spcAft>
                <a:spcPts val="1000"/>
              </a:spcAft>
              <a:buClrTx/>
              <a:buSzTx/>
              <a:buFontTx/>
              <a:buNone/>
              <a:tabLst/>
              <a:defRPr/>
            </a:pPr>
            <a:r>
              <a:rPr kumimoji="0" lang="ru-RU" sz="2800" b="1" i="0" u="none" strike="noStrike" kern="0" cap="none" spc="0" normalizeH="0" baseline="0" noProof="0">
                <a:ln w="6350" cap="flat" cmpd="sng" algn="ctr">
                  <a:solidFill>
                    <a:srgbClr val="000000"/>
                  </a:solidFill>
                  <a:prstDash val="solid"/>
                  <a:round/>
                </a:ln>
                <a:solidFill>
                  <a:srgbClr val="FF0000"/>
                </a:solidFill>
                <a:effectLst>
                  <a:outerShdw blurRad="41275" dist="20320" dir="1800000" algn="tl">
                    <a:srgbClr val="000000">
                      <a:alpha val="40000"/>
                    </a:srgbClr>
                  </a:outerShdw>
                </a:effectLst>
                <a:uLnTx/>
                <a:uFillTx/>
                <a:latin typeface="Monotype Corsiva"/>
                <a:ea typeface="Calibri"/>
                <a:cs typeface="Times New Roman"/>
              </a:rPr>
              <a:t>Животные несли службу и все тяготы войны наравне с людьми.</a:t>
            </a:r>
            <a:endParaRPr kumimoji="0" lang="ru-RU" sz="1100" b="0" i="0" u="none" strike="noStrike" kern="0" cap="none" spc="0" normalizeH="0" baseline="0" noProof="0">
              <a:ln>
                <a:noFill/>
              </a:ln>
              <a:solidFill>
                <a:sysClr val="windowText" lastClr="000000"/>
              </a:solidFill>
              <a:effectLst/>
              <a:uLnTx/>
              <a:uFillTx/>
              <a:latin typeface="Calibri"/>
              <a:ea typeface="Calibri"/>
              <a:cs typeface="Times New Roman"/>
            </a:endParaRPr>
          </a:p>
        </p:txBody>
      </p:sp>
      <p:pic>
        <p:nvPicPr>
          <p:cNvPr id="12" name="Picture 2" descr="https://1.bp.blogspot.com/-IhIeFL6l_Tw/XMCKOCImykI/AAAAAAAAArU/u5rAWHio_WQ18VcN7Gi6W5VYvXO-KlKFQCLcBGAs/s1600/18580285.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sp>
        <p:nvSpPr>
          <p:cNvPr id="13" name="Прямоугольник 12"/>
          <p:cNvSpPr/>
          <p:nvPr/>
        </p:nvSpPr>
        <p:spPr>
          <a:xfrm>
            <a:off x="1304371" y="0"/>
            <a:ext cx="6862907" cy="1200329"/>
          </a:xfrm>
          <a:prstGeom prst="rect">
            <a:avLst/>
          </a:prstGeom>
          <a:noFill/>
        </p:spPr>
        <p:txBody>
          <a:bodyPr wrap="square" lIns="91440" tIns="45720" rIns="91440" bIns="45720">
            <a:spAutoFit/>
          </a:bodyPr>
          <a:lstStyle/>
          <a:p>
            <a:pPr algn="ctr"/>
            <a:r>
              <a:rPr lang="ru-RU" sz="7200" b="1" dirty="0" smtClean="0">
                <a:ln w="19050">
                  <a:solidFill>
                    <a:sysClr val="windowText" lastClr="000000"/>
                  </a:solidFill>
                  <a:prstDash val="solid"/>
                </a:ln>
                <a:solidFill>
                  <a:srgbClr val="FF0000"/>
                </a:solidFill>
                <a:effectLst>
                  <a:outerShdw blurRad="41275" dist="20320" dir="1800000" algn="tl" rotWithShape="0">
                    <a:srgbClr val="000000">
                      <a:alpha val="40000"/>
                    </a:srgbClr>
                  </a:outerShdw>
                </a:effectLst>
                <a:latin typeface="Arial Black" pitchFamily="34" charset="0"/>
              </a:rPr>
              <a:t>Война!</a:t>
            </a:r>
            <a:endParaRPr lang="ru-RU" sz="7200" b="1" dirty="0">
              <a:ln w="19050">
                <a:solidFill>
                  <a:sysClr val="windowText" lastClr="000000"/>
                </a:solidFill>
                <a:prstDash val="solid"/>
              </a:ln>
              <a:solidFill>
                <a:srgbClr val="FF0000"/>
              </a:solidFill>
              <a:effectLst>
                <a:outerShdw blurRad="41275" dist="20320" dir="1800000" algn="tl" rotWithShape="0">
                  <a:srgbClr val="000000">
                    <a:alpha val="40000"/>
                  </a:srgbClr>
                </a:outerShdw>
              </a:effectLst>
              <a:latin typeface="Arial Black" pitchFamily="34" charset="0"/>
            </a:endParaRPr>
          </a:p>
        </p:txBody>
      </p:sp>
      <p:pic>
        <p:nvPicPr>
          <p:cNvPr id="14" name="Picture 2" descr="https://sch5tn.mskobr.ru/files/kartinki/gif/Lenta.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55" y="188640"/>
            <a:ext cx="1255277" cy="1558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62198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10" name="Picture 12" descr="https://thumbs.gfycat.com/InformalEarlyEuropeanfiresalamander-size_restricted.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5479" y="-77412"/>
            <a:ext cx="2365231" cy="134694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s://1.bp.blogspot.com/-IhIeFL6l_Tw/XMCKOCImykI/AAAAAAAAArU/u5rAWHio_WQ18VcN7Gi6W5VYvXO-KlKFQCLcBGAs/s1600/18580285.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sp>
        <p:nvSpPr>
          <p:cNvPr id="12" name="Прямоугольник 11"/>
          <p:cNvSpPr/>
          <p:nvPr/>
        </p:nvSpPr>
        <p:spPr>
          <a:xfrm>
            <a:off x="1304371" y="0"/>
            <a:ext cx="6862907" cy="1200329"/>
          </a:xfrm>
          <a:prstGeom prst="rect">
            <a:avLst/>
          </a:prstGeom>
          <a:noFill/>
        </p:spPr>
        <p:txBody>
          <a:bodyPr wrap="square" lIns="91440" tIns="45720" rIns="91440" bIns="45720">
            <a:spAutoFit/>
          </a:bodyPr>
          <a:lstStyle/>
          <a:p>
            <a:pPr algn="ctr"/>
            <a:r>
              <a:rPr lang="ru-RU" sz="7200" b="1" cap="none" spc="0" dirty="0" smtClean="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rPr>
              <a:t>Собаки</a:t>
            </a:r>
            <a:endParaRPr lang="ru-RU" sz="7200" b="1" cap="none" spc="0" dirty="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endParaRPr>
          </a:p>
        </p:txBody>
      </p:sp>
      <p:sp>
        <p:nvSpPr>
          <p:cNvPr id="14" name="Поле 99"/>
          <p:cNvSpPr txBox="1"/>
          <p:nvPr/>
        </p:nvSpPr>
        <p:spPr>
          <a:xfrm>
            <a:off x="25627" y="1269531"/>
            <a:ext cx="9118373" cy="548566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lnSpc>
                <a:spcPct val="115000"/>
              </a:lnSpc>
              <a:spcAft>
                <a:spcPts val="0"/>
              </a:spcAft>
            </a:pPr>
            <a:r>
              <a:rPr lang="ru-RU" sz="1600" b="1" dirty="0" smtClean="0">
                <a:effectLst/>
                <a:latin typeface="Bookman Old Style"/>
                <a:ea typeface="Calibri"/>
                <a:cs typeface="Times New Roman"/>
              </a:rPr>
              <a:t>В годы Великой Отечественной войны в армию были призваны около шестидесяти тысяч собак, причём, не только овчарок, но и других пород, вплоть до крупных дворняжек. Из них сформировали 168 отрядов. </a:t>
            </a:r>
          </a:p>
          <a:p>
            <a:pPr indent="450215" algn="just">
              <a:lnSpc>
                <a:spcPct val="115000"/>
              </a:lnSpc>
              <a:spcAft>
                <a:spcPts val="0"/>
              </a:spcAft>
            </a:pPr>
            <a:r>
              <a:rPr lang="ru-RU" sz="1600" b="1" dirty="0" smtClean="0">
                <a:effectLst/>
                <a:latin typeface="Bookman Old Style"/>
                <a:ea typeface="Calibri"/>
                <a:cs typeface="Times New Roman"/>
              </a:rPr>
              <a:t>Собаки на фронте применялись для самых разных целей. Прежде всего, они несли службу как  в сторожевом, так и в боевом охранении. Часто собаки использовались в засадах и секретах. Были и специальные собаки, обученные разыскивать укрытия вражеских снайперов, санитарные собаки, собаки - связисты.</a:t>
            </a:r>
          </a:p>
          <a:p>
            <a:pPr indent="450215" algn="just">
              <a:lnSpc>
                <a:spcPct val="115000"/>
              </a:lnSpc>
              <a:spcAft>
                <a:spcPts val="0"/>
              </a:spcAft>
            </a:pPr>
            <a:r>
              <a:rPr lang="ru-RU" sz="1600" b="1" dirty="0" smtClean="0">
                <a:effectLst/>
                <a:latin typeface="Bookman Old Style"/>
                <a:ea typeface="Calibri"/>
                <a:cs typeface="Times New Roman"/>
              </a:rPr>
              <a:t>На историческом Параде Победы 24 июля 1945 года были представлены все фронты Великой Отечественной войны, все роды войск. Но далеко не все знают, что на том параде вслед за сводными полками фронтов, полком Военно-морского флота и колоннами боевой техники по Красной площади шли …собаки со своими проводниками.</a:t>
            </a:r>
          </a:p>
        </p:txBody>
      </p:sp>
      <p:pic>
        <p:nvPicPr>
          <p:cNvPr id="15" name="Рисунок 14" descr="Собаки — участники Великой Отечественной Войны"/>
          <p:cNvPicPr/>
          <p:nvPr/>
        </p:nvPicPr>
        <p:blipFill>
          <a:blip r:embed="rId6">
            <a:extLst>
              <a:ext uri="{28A0092B-C50C-407E-A947-70E740481C1C}">
                <a14:useLocalDpi xmlns:a14="http://schemas.microsoft.com/office/drawing/2010/main" val="0"/>
              </a:ext>
            </a:extLst>
          </a:blip>
          <a:srcRect/>
          <a:stretch>
            <a:fillRect/>
          </a:stretch>
        </p:blipFill>
        <p:spPr bwMode="auto">
          <a:xfrm>
            <a:off x="1157136" y="5013177"/>
            <a:ext cx="2941181" cy="1742020"/>
          </a:xfrm>
          <a:prstGeom prst="rect">
            <a:avLst/>
          </a:prstGeom>
          <a:noFill/>
          <a:ln>
            <a:solidFill>
              <a:schemeClr val="tx1"/>
            </a:solidFill>
          </a:ln>
        </p:spPr>
      </p:pic>
      <p:pic>
        <p:nvPicPr>
          <p:cNvPr id="16" name="Рисунок 15" descr="http://i.mycdn.me/i?r=AzEPZsRbOZEKgBhR0XGMT1Rk_2NzP74s5zVxCY5SdcSqAKaKTM5SRkZCeTgDn6uOyic"/>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220072" y="4725144"/>
            <a:ext cx="3201928" cy="2030052"/>
          </a:xfrm>
          <a:prstGeom prst="rect">
            <a:avLst/>
          </a:prstGeom>
          <a:noFill/>
          <a:ln>
            <a:solidFill>
              <a:schemeClr val="tx1"/>
            </a:solidFill>
          </a:ln>
        </p:spPr>
      </p:pic>
    </p:spTree>
    <p:extLst>
      <p:ext uri="{BB962C8B-B14F-4D97-AF65-F5344CB8AC3E}">
        <p14:creationId xmlns:p14="http://schemas.microsoft.com/office/powerpoint/2010/main" val="40759865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4" name="Picture 2" descr="https://1.bp.blogspot.com/-IhIeFL6l_Tw/XMCKOCImykI/AAAAAAAAArU/u5rAWHio_WQ18VcN7Gi6W5VYvXO-KlKFQCLcBGAs/s1600/18580285.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2" descr="https://thumbs.gfycat.com/InformalEarlyEuropeanfiresalamander-size_restricted.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5479" y="-77412"/>
            <a:ext cx="2365231" cy="1346943"/>
          </a:xfrm>
          <a:prstGeom prst="rect">
            <a:avLst/>
          </a:prstGeom>
          <a:noFill/>
          <a:extLst>
            <a:ext uri="{909E8E84-426E-40DD-AFC4-6F175D3DCCD1}">
              <a14:hiddenFill xmlns:a14="http://schemas.microsoft.com/office/drawing/2010/main">
                <a:solidFill>
                  <a:srgbClr val="FFFFFF"/>
                </a:solidFill>
              </a14:hiddenFill>
            </a:ext>
          </a:extLst>
        </p:spPr>
      </p:pic>
      <p:sp>
        <p:nvSpPr>
          <p:cNvPr id="7" name="Поле 99"/>
          <p:cNvSpPr txBox="1"/>
          <p:nvPr/>
        </p:nvSpPr>
        <p:spPr>
          <a:xfrm>
            <a:off x="2555775" y="1412776"/>
            <a:ext cx="6588225" cy="3312368"/>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spcAft>
                <a:spcPts val="0"/>
              </a:spcAft>
            </a:pPr>
            <a:r>
              <a:rPr lang="ru-RU" sz="1400" b="1" dirty="0" smtClean="0">
                <a:effectLst/>
                <a:latin typeface="Bookman Old Style"/>
                <a:ea typeface="Calibri"/>
                <a:cs typeface="Times New Roman"/>
              </a:rPr>
              <a:t>Родоначальником служебного собаководства в нашей стране является Всеволод Языков - учёный-кинолог и автор многих книг по теории дрессировки и работе собак в военное время. Его научные методы легли в основу теории и практики служебного собаководства в пограничных и внутренних войсках. </a:t>
            </a:r>
          </a:p>
          <a:p>
            <a:pPr indent="450215" algn="just">
              <a:spcAft>
                <a:spcPts val="0"/>
              </a:spcAft>
            </a:pPr>
            <a:r>
              <a:rPr lang="ru-RU" sz="1400" b="1" dirty="0" smtClean="0">
                <a:effectLst/>
                <a:latin typeface="Bookman Old Style"/>
                <a:ea typeface="Calibri"/>
                <a:cs typeface="Times New Roman"/>
              </a:rPr>
              <a:t>Ещё в 1919 году именно Языков впервые обратился в Штаб Красной Армии с предложениями о принципах организации служебного собаководства в РККА. Только спустя пять лет, 23 августа 1924 года, вышел приказ Реввоенсовета СССР № 1089, согласно которому в Москве при Высшей стрелково-тактической школе «Выстрел» организовывался Центральный учебно-опытный питомник-школу военных и спортивных собак «Красная звезда». Трагично, но Всеволод Языков погиб в 1938 году во время сталинских репрессий. </a:t>
            </a:r>
          </a:p>
        </p:txBody>
      </p:sp>
      <p:pic>
        <p:nvPicPr>
          <p:cNvPr id="8" name="Рисунок 7" descr="https://i0.wp.com/tailytales.ru/wp-content/uploads/2017/05/yazikov_0.jpg?resize=208%2C250"/>
          <p:cNvPicPr/>
          <p:nvPr/>
        </p:nvPicPr>
        <p:blipFill>
          <a:blip r:embed="rId6">
            <a:extLst>
              <a:ext uri="{28A0092B-C50C-407E-A947-70E740481C1C}">
                <a14:useLocalDpi xmlns:a14="http://schemas.microsoft.com/office/drawing/2010/main" val="0"/>
              </a:ext>
            </a:extLst>
          </a:blip>
          <a:srcRect/>
          <a:stretch>
            <a:fillRect/>
          </a:stretch>
        </p:blipFill>
        <p:spPr bwMode="auto">
          <a:xfrm>
            <a:off x="188869" y="1700808"/>
            <a:ext cx="2317232" cy="2736304"/>
          </a:xfrm>
          <a:prstGeom prst="rect">
            <a:avLst/>
          </a:prstGeom>
          <a:noFill/>
          <a:ln>
            <a:solidFill>
              <a:schemeClr val="tx1"/>
            </a:solidFill>
          </a:ln>
        </p:spPr>
      </p:pic>
      <p:sp>
        <p:nvSpPr>
          <p:cNvPr id="9" name="Поле 99"/>
          <p:cNvSpPr txBox="1"/>
          <p:nvPr/>
        </p:nvSpPr>
        <p:spPr>
          <a:xfrm>
            <a:off x="107505" y="4725144"/>
            <a:ext cx="9036496" cy="5652628"/>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spcAft>
                <a:spcPts val="0"/>
              </a:spcAft>
            </a:pPr>
            <a:r>
              <a:rPr lang="ru-RU" sz="1400" b="1" dirty="0" smtClean="0">
                <a:effectLst/>
                <a:latin typeface="Bookman Old Style"/>
                <a:ea typeface="Calibri"/>
                <a:cs typeface="Times New Roman"/>
              </a:rPr>
              <a:t>К началу 1941 года «Красная звезда» готовила собак по 11 видам служб, и даже немцы с завистью признавали, что «нигде военные собаки не применялись столь эффективно, как в России». Позже, на основе первого опыта этой школы, начали создаваться клубы служебного собаководства в системе ОСОАВИАХИМА, предшественника ДОСААФ и РОСТО. </a:t>
            </a:r>
          </a:p>
          <a:p>
            <a:pPr indent="450215" algn="just">
              <a:spcAft>
                <a:spcPts val="0"/>
              </a:spcAft>
            </a:pPr>
            <a:r>
              <a:rPr lang="ru-RU" sz="1400" b="1" dirty="0" smtClean="0">
                <a:effectLst/>
                <a:latin typeface="Bookman Old Style"/>
                <a:ea typeface="Calibri"/>
                <a:cs typeface="Times New Roman"/>
              </a:rPr>
              <a:t>С началом Великой Отечественной войны в стране была объявлена не только всеобщая мобилизация, но и дано предписание населению сдать в распоряжение армии собак, годных для прохождения курсов служебного собаководства.</a:t>
            </a:r>
          </a:p>
          <a:p>
            <a:pPr indent="450215" algn="just">
              <a:lnSpc>
                <a:spcPct val="115000"/>
              </a:lnSpc>
              <a:spcAft>
                <a:spcPts val="0"/>
              </a:spcAft>
            </a:pPr>
            <a:endParaRPr lang="ru-RU" sz="1600" b="1" dirty="0" smtClean="0">
              <a:effectLst/>
              <a:latin typeface="Bookman Old Style"/>
              <a:ea typeface="Calibri"/>
              <a:cs typeface="Times New Roman"/>
            </a:endParaRPr>
          </a:p>
        </p:txBody>
      </p:sp>
      <p:sp>
        <p:nvSpPr>
          <p:cNvPr id="10" name="Прямоугольник 9"/>
          <p:cNvSpPr/>
          <p:nvPr/>
        </p:nvSpPr>
        <p:spPr>
          <a:xfrm>
            <a:off x="1979712" y="0"/>
            <a:ext cx="5700864" cy="1224951"/>
          </a:xfrm>
          <a:prstGeom prst="rect">
            <a:avLst/>
          </a:prstGeom>
        </p:spPr>
        <p:txBody>
          <a:bodyPr wrap="square">
            <a:spAutoFit/>
          </a:bodyPr>
          <a:lstStyle/>
          <a:p>
            <a:pPr algn="ctr">
              <a:lnSpc>
                <a:spcPct val="115000"/>
              </a:lnSpc>
              <a:spcAft>
                <a:spcPts val="0"/>
              </a:spcAft>
            </a:pPr>
            <a:r>
              <a:rPr lang="ru-RU" sz="3200" b="1" dirty="0" smtClean="0">
                <a:ln w="6350" cap="flat" cmpd="sng" algn="ctr">
                  <a:solidFill>
                    <a:srgbClr val="000000"/>
                  </a:solidFill>
                  <a:prstDash val="solid"/>
                  <a:round/>
                </a:ln>
                <a:solidFill>
                  <a:srgbClr val="FFFF00"/>
                </a:solidFill>
                <a:effectLst>
                  <a:outerShdw blurRad="41275" dist="20320" dir="1800000" algn="tl">
                    <a:srgbClr val="000000">
                      <a:alpha val="40000"/>
                    </a:srgbClr>
                  </a:outerShdw>
                </a:effectLst>
                <a:latin typeface="Bookman Old Style"/>
                <a:ea typeface="Calibri"/>
                <a:cs typeface="Times New Roman"/>
              </a:rPr>
              <a:t>Развитие служебного собаководства</a:t>
            </a:r>
          </a:p>
        </p:txBody>
      </p:sp>
    </p:spTree>
    <p:extLst>
      <p:ext uri="{BB962C8B-B14F-4D97-AF65-F5344CB8AC3E}">
        <p14:creationId xmlns:p14="http://schemas.microsoft.com/office/powerpoint/2010/main" val="41180286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4" name="Picture 2" descr="https://1.bp.blogspot.com/-IhIeFL6l_Tw/XMCKOCImykI/AAAAAAAAArU/u5rAWHio_WQ18VcN7Gi6W5VYvXO-KlKFQCLcBGAs/s1600/18580285.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2" descr="https://thumbs.gfycat.com/InformalEarlyEuropeanfiresalamander-size_restricted.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5479" y="-77412"/>
            <a:ext cx="2365231" cy="1346943"/>
          </a:xfrm>
          <a:prstGeom prst="rect">
            <a:avLst/>
          </a:prstGeom>
          <a:noFill/>
          <a:extLst>
            <a:ext uri="{909E8E84-426E-40DD-AFC4-6F175D3DCCD1}">
              <a14:hiddenFill xmlns:a14="http://schemas.microsoft.com/office/drawing/2010/main">
                <a:solidFill>
                  <a:srgbClr val="FFFFFF"/>
                </a:solidFill>
              </a14:hiddenFill>
            </a:ext>
          </a:extLst>
        </p:spPr>
      </p:pic>
      <p:sp>
        <p:nvSpPr>
          <p:cNvPr id="6" name="Поле 99"/>
          <p:cNvSpPr txBox="1"/>
          <p:nvPr/>
        </p:nvSpPr>
        <p:spPr>
          <a:xfrm>
            <a:off x="25627" y="1269531"/>
            <a:ext cx="9118373" cy="410368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lnSpc>
                <a:spcPct val="115000"/>
              </a:lnSpc>
              <a:spcAft>
                <a:spcPts val="0"/>
              </a:spcAft>
            </a:pPr>
            <a:r>
              <a:rPr lang="ru-RU" sz="1600" b="1" dirty="0" smtClean="0">
                <a:effectLst/>
                <a:latin typeface="Bookman Old Style"/>
                <a:ea typeface="Calibri"/>
                <a:cs typeface="Times New Roman"/>
              </a:rPr>
              <a:t>Собаки-санитары отыскивали в лесах и болотах наших раненых бойцов и приводили к ним медпомощь. К тому же они таскали на себе небольшие рюкзачки со всеми необходимыми медикаментами, необходимыми для оказания первой медицинской помощи. </a:t>
            </a:r>
          </a:p>
          <a:p>
            <a:pPr indent="450215" algn="just">
              <a:lnSpc>
                <a:spcPct val="115000"/>
              </a:lnSpc>
              <a:spcAft>
                <a:spcPts val="0"/>
              </a:spcAft>
            </a:pPr>
            <a:r>
              <a:rPr lang="ru-RU" sz="1600" b="1" dirty="0" smtClean="0">
                <a:effectLst/>
                <a:latin typeface="Bookman Old Style"/>
                <a:ea typeface="Calibri"/>
                <a:cs typeface="Times New Roman"/>
              </a:rPr>
              <a:t>В период Великой Отечественной войны собаки-санитары вытащили на себе с поля боя более 700 тысяч раненых бойцов. Всего за время военных действий было сформировано около 15 тысяч собачьих упряжек, которые доставляли раненых солдат в укрытие, где им можно было оказать срочную медицинскую помощь. </a:t>
            </a:r>
          </a:p>
          <a:p>
            <a:pPr indent="450215" algn="just">
              <a:lnSpc>
                <a:spcPct val="115000"/>
              </a:lnSpc>
              <a:spcAft>
                <a:spcPts val="0"/>
              </a:spcAft>
            </a:pPr>
            <a:r>
              <a:rPr lang="ru-RU" sz="1600" b="1" dirty="0" smtClean="0">
                <a:effectLst/>
                <a:latin typeface="Bookman Old Style"/>
                <a:ea typeface="Calibri"/>
                <a:cs typeface="Times New Roman"/>
              </a:rPr>
              <a:t>Зимой на нартах, летом на специальных тележках под огнём и взрывами вывозили с поля боя тяжелораненых, подвезли к боевым частям 3500 тонн боеприпасов.</a:t>
            </a:r>
          </a:p>
        </p:txBody>
      </p:sp>
      <p:sp>
        <p:nvSpPr>
          <p:cNvPr id="7" name="Прямоугольник 6"/>
          <p:cNvSpPr/>
          <p:nvPr/>
        </p:nvSpPr>
        <p:spPr>
          <a:xfrm>
            <a:off x="1813724" y="0"/>
            <a:ext cx="5700864" cy="1224951"/>
          </a:xfrm>
          <a:prstGeom prst="rect">
            <a:avLst/>
          </a:prstGeom>
        </p:spPr>
        <p:txBody>
          <a:bodyPr wrap="square">
            <a:spAutoFit/>
          </a:bodyPr>
          <a:lstStyle/>
          <a:p>
            <a:pPr algn="ctr">
              <a:lnSpc>
                <a:spcPct val="115000"/>
              </a:lnSpc>
              <a:spcAft>
                <a:spcPts val="0"/>
              </a:spcAft>
            </a:pPr>
            <a:r>
              <a:rPr lang="ru-RU" sz="3200" b="1" dirty="0" smtClean="0">
                <a:ln w="6350" cap="flat" cmpd="sng" algn="ctr">
                  <a:solidFill>
                    <a:srgbClr val="000000"/>
                  </a:solidFill>
                  <a:prstDash val="solid"/>
                  <a:round/>
                </a:ln>
                <a:solidFill>
                  <a:srgbClr val="FFFF00"/>
                </a:solidFill>
                <a:effectLst>
                  <a:outerShdw blurRad="41275" dist="20320" dir="1800000" algn="tl">
                    <a:srgbClr val="000000">
                      <a:alpha val="40000"/>
                    </a:srgbClr>
                  </a:outerShdw>
                </a:effectLst>
                <a:latin typeface="Bookman Old Style"/>
                <a:ea typeface="Calibri"/>
                <a:cs typeface="Times New Roman"/>
              </a:rPr>
              <a:t>Ездовые и</a:t>
            </a:r>
            <a:endParaRPr lang="ru-RU" sz="3200" dirty="0">
              <a:solidFill>
                <a:srgbClr val="FFFF00"/>
              </a:solidFill>
              <a:ea typeface="Calibri"/>
              <a:cs typeface="Times New Roman"/>
            </a:endParaRPr>
          </a:p>
          <a:p>
            <a:pPr algn="ctr">
              <a:lnSpc>
                <a:spcPct val="115000"/>
              </a:lnSpc>
              <a:spcAft>
                <a:spcPts val="0"/>
              </a:spcAft>
            </a:pPr>
            <a:r>
              <a:rPr lang="ru-RU" sz="3200" b="1" dirty="0" smtClean="0">
                <a:ln w="6350" cap="flat" cmpd="sng" algn="ctr">
                  <a:solidFill>
                    <a:srgbClr val="000000"/>
                  </a:solidFill>
                  <a:prstDash val="solid"/>
                  <a:round/>
                </a:ln>
                <a:solidFill>
                  <a:srgbClr val="FFFF00"/>
                </a:solidFill>
                <a:effectLst>
                  <a:outerShdw blurRad="41275" dist="20320" dir="1800000" algn="tl">
                    <a:srgbClr val="000000">
                      <a:alpha val="40000"/>
                    </a:srgbClr>
                  </a:outerShdw>
                </a:effectLst>
                <a:latin typeface="Bookman Old Style"/>
                <a:ea typeface="Calibri"/>
                <a:cs typeface="Times New Roman"/>
              </a:rPr>
              <a:t> санитарные собаки</a:t>
            </a:r>
            <a:endParaRPr lang="ru-RU" sz="3200" dirty="0">
              <a:solidFill>
                <a:srgbClr val="FFFF00"/>
              </a:solidFill>
              <a:ea typeface="Calibri"/>
              <a:cs typeface="Times New Roman"/>
            </a:endParaRPr>
          </a:p>
        </p:txBody>
      </p:sp>
      <p:pic>
        <p:nvPicPr>
          <p:cNvPr id="8" name="Рисунок 7" descr="https://avatars.mds.yandex.net/get-zen_doc/230865/pub_5bae38a495fd3e00ab5646cc_5bb0849ea94f3f00aee2bab2/scale_1200"/>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148064" y="4437112"/>
            <a:ext cx="3559175" cy="2339975"/>
          </a:xfrm>
          <a:prstGeom prst="rect">
            <a:avLst/>
          </a:prstGeom>
          <a:noFill/>
          <a:ln>
            <a:solidFill>
              <a:schemeClr val="tx1"/>
            </a:solidFill>
          </a:ln>
        </p:spPr>
      </p:pic>
      <p:pic>
        <p:nvPicPr>
          <p:cNvPr id="9" name="Рисунок 8" descr="http://pics2.pokazuha.ru/p217/o/e/9980578aeo.jp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91680" y="4437113"/>
            <a:ext cx="3274953" cy="2339974"/>
          </a:xfrm>
          <a:prstGeom prst="rect">
            <a:avLst/>
          </a:prstGeom>
          <a:noFill/>
          <a:ln>
            <a:solidFill>
              <a:schemeClr val="tx1"/>
            </a:solidFill>
          </a:ln>
        </p:spPr>
      </p:pic>
    </p:spTree>
    <p:extLst>
      <p:ext uri="{BB962C8B-B14F-4D97-AF65-F5344CB8AC3E}">
        <p14:creationId xmlns:p14="http://schemas.microsoft.com/office/powerpoint/2010/main" val="9434995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4" name="Picture 2" descr="https://1.bp.blogspot.com/-IhIeFL6l_Tw/XMCKOCImykI/AAAAAAAAArU/u5rAWHio_WQ18VcN7Gi6W5VYvXO-KlKFQCLcBGAs/s1600/18580285.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2" descr="https://thumbs.gfycat.com/InformalEarlyEuropeanfiresalamander-size_restricted.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5479" y="-77412"/>
            <a:ext cx="2365231" cy="1346943"/>
          </a:xfrm>
          <a:prstGeom prst="rect">
            <a:avLst/>
          </a:prstGeom>
          <a:noFill/>
          <a:extLst>
            <a:ext uri="{909E8E84-426E-40DD-AFC4-6F175D3DCCD1}">
              <a14:hiddenFill xmlns:a14="http://schemas.microsoft.com/office/drawing/2010/main">
                <a:solidFill>
                  <a:srgbClr val="FFFFFF"/>
                </a:solidFill>
              </a14:hiddenFill>
            </a:ext>
          </a:extLst>
        </p:spPr>
      </p:pic>
      <p:sp>
        <p:nvSpPr>
          <p:cNvPr id="6" name="Поле 99"/>
          <p:cNvSpPr txBox="1"/>
          <p:nvPr/>
        </p:nvSpPr>
        <p:spPr>
          <a:xfrm>
            <a:off x="25627" y="1269531"/>
            <a:ext cx="9105173" cy="410368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lnSpc>
                <a:spcPct val="115000"/>
              </a:lnSpc>
              <a:spcAft>
                <a:spcPts val="0"/>
              </a:spcAft>
            </a:pPr>
            <a:r>
              <a:rPr lang="ru-RU" sz="1600" b="1" dirty="0" smtClean="0">
                <a:effectLst/>
                <a:latin typeface="Bookman Old Style"/>
                <a:ea typeface="Calibri"/>
                <a:cs typeface="Times New Roman"/>
              </a:rPr>
              <a:t>Собаки-миноискатели – их было около 6 тысяч, обнаружили, а вожатые саперы обезвредили 4 млн. мин, фугасов и других взрывчатых веществ. </a:t>
            </a:r>
          </a:p>
          <a:p>
            <a:pPr indent="450215" algn="just">
              <a:lnSpc>
                <a:spcPct val="115000"/>
              </a:lnSpc>
              <a:spcAft>
                <a:spcPts val="0"/>
              </a:spcAft>
            </a:pPr>
            <a:r>
              <a:rPr lang="ru-RU" sz="1600" b="1" dirty="0" smtClean="0">
                <a:effectLst/>
                <a:latin typeface="Bookman Old Style"/>
                <a:ea typeface="Calibri"/>
                <a:cs typeface="Times New Roman"/>
              </a:rPr>
              <a:t>Немало человеческих жизней сберегли они. На них легло самое ответственное задание - разминирование территорий после ухода врага, во время фронтовых операций, продвижения наших войск. </a:t>
            </a:r>
          </a:p>
          <a:p>
            <a:pPr indent="450215" algn="just">
              <a:lnSpc>
                <a:spcPct val="115000"/>
              </a:lnSpc>
              <a:spcAft>
                <a:spcPts val="0"/>
              </a:spcAft>
            </a:pPr>
            <a:r>
              <a:rPr lang="ru-RU" sz="1600" b="1" dirty="0" smtClean="0">
                <a:effectLst/>
                <a:latin typeface="Bookman Old Style"/>
                <a:ea typeface="Calibri"/>
                <a:cs typeface="Times New Roman"/>
              </a:rPr>
              <a:t>Тонкое чутьё собак позволяло отыскивать мины не только в металлическом корпусе, но и в деревянном, которые не способен обнаружить миноискатель.</a:t>
            </a:r>
          </a:p>
          <a:p>
            <a:pPr indent="450215" algn="just">
              <a:lnSpc>
                <a:spcPct val="115000"/>
              </a:lnSpc>
              <a:spcAft>
                <a:spcPts val="0"/>
              </a:spcAft>
            </a:pPr>
            <a:r>
              <a:rPr lang="ru-RU" sz="1600" b="1" dirty="0" smtClean="0">
                <a:effectLst/>
                <a:latin typeface="Bookman Old Style"/>
                <a:ea typeface="Calibri"/>
                <a:cs typeface="Times New Roman"/>
              </a:rPr>
              <a:t> В несколько раз быстрее работали минёры с собаками. </a:t>
            </a:r>
          </a:p>
          <a:p>
            <a:pPr indent="450215" algn="just">
              <a:lnSpc>
                <a:spcPct val="115000"/>
              </a:lnSpc>
              <a:spcAft>
                <a:spcPts val="0"/>
              </a:spcAft>
            </a:pPr>
            <a:r>
              <a:rPr lang="ru-RU" sz="1600" dirty="0">
                <a:effectLst/>
                <a:latin typeface="Calibri"/>
                <a:ea typeface="Calibri"/>
                <a:cs typeface="Times New Roman"/>
              </a:rPr>
              <a:t> </a:t>
            </a:r>
            <a:endParaRPr lang="ru-RU" sz="1100" dirty="0">
              <a:effectLst/>
              <a:latin typeface="Calibri"/>
              <a:ea typeface="Calibri"/>
              <a:cs typeface="Times New Roman"/>
            </a:endParaRPr>
          </a:p>
        </p:txBody>
      </p:sp>
      <p:sp>
        <p:nvSpPr>
          <p:cNvPr id="7" name="Поле 64"/>
          <p:cNvSpPr txBox="1"/>
          <p:nvPr/>
        </p:nvSpPr>
        <p:spPr>
          <a:xfrm>
            <a:off x="2121650" y="0"/>
            <a:ext cx="5978741" cy="729430"/>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15000"/>
              </a:lnSpc>
              <a:spcAft>
                <a:spcPts val="1000"/>
              </a:spcAft>
            </a:pPr>
            <a:r>
              <a:rPr lang="ru-RU" sz="3600" b="1" dirty="0">
                <a:ln w="1270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Bookman Old Style"/>
                <a:ea typeface="Calibri"/>
                <a:cs typeface="Times New Roman"/>
              </a:rPr>
              <a:t>Собаки-миноискатели</a:t>
            </a:r>
            <a:endParaRPr lang="ru-RU" sz="1100" b="1" dirty="0">
              <a:ln w="1270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Calibri"/>
              <a:ea typeface="Calibri"/>
              <a:cs typeface="Times New Roman"/>
            </a:endParaRPr>
          </a:p>
        </p:txBody>
      </p:sp>
      <p:pic>
        <p:nvPicPr>
          <p:cNvPr id="8" name="Рисунок 7" descr="http://gorod.tomsk.ru/uploads/42374/1267878389/123.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76256" y="3861048"/>
            <a:ext cx="2110529" cy="2865641"/>
          </a:xfrm>
          <a:prstGeom prst="rect">
            <a:avLst/>
          </a:prstGeom>
          <a:noFill/>
          <a:ln>
            <a:solidFill>
              <a:schemeClr val="tx1"/>
            </a:solidFill>
          </a:ln>
        </p:spPr>
      </p:pic>
      <p:pic>
        <p:nvPicPr>
          <p:cNvPr id="9" name="Рисунок 8" descr="https://i1.wp.com/gubdaily.ru/wp-content/uploads/2018/05/455f21705a2067548f0b0e2e1ee7f9b7.jpg?fit=1060%2C700&amp;ssl=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03315" y="4106391"/>
            <a:ext cx="3836670" cy="2533650"/>
          </a:xfrm>
          <a:prstGeom prst="rect">
            <a:avLst/>
          </a:prstGeom>
          <a:noFill/>
          <a:ln>
            <a:solidFill>
              <a:schemeClr val="tx1"/>
            </a:solidFill>
          </a:ln>
        </p:spPr>
      </p:pic>
      <p:pic>
        <p:nvPicPr>
          <p:cNvPr id="10" name="Рисунок 9" descr="http://waralbum.ru/wp-content/uploads/yapb_cache/indukc.eaysug62fv48cko4o8scossks.ejcuplo1l0oo0sk8c40s8osc4.th.jpeg"/>
          <p:cNvPicPr/>
          <p:nvPr/>
        </p:nvPicPr>
        <p:blipFill rotWithShape="1">
          <a:blip r:embed="rId8">
            <a:extLst>
              <a:ext uri="{28A0092B-C50C-407E-A947-70E740481C1C}">
                <a14:useLocalDpi xmlns:a14="http://schemas.microsoft.com/office/drawing/2010/main" val="0"/>
              </a:ext>
            </a:extLst>
          </a:blip>
          <a:srcRect t="15264"/>
          <a:stretch/>
        </p:blipFill>
        <p:spPr bwMode="auto">
          <a:xfrm>
            <a:off x="3851920" y="4421668"/>
            <a:ext cx="3390900" cy="1903095"/>
          </a:xfrm>
          <a:prstGeom prst="rect">
            <a:avLst/>
          </a:prstGeom>
          <a:noFill/>
          <a:ln w="9525" cap="flat" cmpd="sng" algn="ctr">
            <a:solidFill>
              <a:schemeClr val="tx1"/>
            </a:solidFill>
            <a:prstDash val="solid"/>
            <a:round/>
            <a:headEnd type="none" w="med" len="med"/>
            <a:tailEnd type="none" w="med" len="med"/>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434995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4" name="Picture 2" descr="https://1.bp.blogspot.com/-IhIeFL6l_Tw/XMCKOCImykI/AAAAAAAAArU/u5rAWHio_WQ18VcN7Gi6W5VYvXO-KlKFQCLcBGAs/s1600/18580285.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2" descr="https://thumbs.gfycat.com/InformalEarlyEuropeanfiresalamander-size_restricted.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5479" y="-77412"/>
            <a:ext cx="2365231" cy="1346943"/>
          </a:xfrm>
          <a:prstGeom prst="rect">
            <a:avLst/>
          </a:prstGeom>
          <a:noFill/>
          <a:extLst>
            <a:ext uri="{909E8E84-426E-40DD-AFC4-6F175D3DCCD1}">
              <a14:hiddenFill xmlns:a14="http://schemas.microsoft.com/office/drawing/2010/main">
                <a:solidFill>
                  <a:srgbClr val="FFFFFF"/>
                </a:solidFill>
              </a14:hiddenFill>
            </a:ext>
          </a:extLst>
        </p:spPr>
      </p:pic>
      <p:sp>
        <p:nvSpPr>
          <p:cNvPr id="6" name="Поле 99"/>
          <p:cNvSpPr txBox="1"/>
          <p:nvPr/>
        </p:nvSpPr>
        <p:spPr>
          <a:xfrm>
            <a:off x="25627" y="1269531"/>
            <a:ext cx="9118373" cy="410368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lnSpc>
                <a:spcPct val="115000"/>
              </a:lnSpc>
              <a:spcAft>
                <a:spcPts val="0"/>
              </a:spcAft>
            </a:pPr>
            <a:r>
              <a:rPr lang="ru-RU" sz="1600" b="1" dirty="0" smtClean="0">
                <a:effectLst/>
                <a:latin typeface="Bookman Old Style"/>
                <a:ea typeface="Calibri"/>
                <a:cs typeface="Times New Roman"/>
              </a:rPr>
              <a:t>Собаки-связисты – в сложной боевой обстановке, порой в непроходимых для человека местах доставили свыше 120 тысяч боевых донесений, для установления связи проложили 8 тысяч км телефонного провода (для сравнения: расстояние от Берлина до Нью-Йорка — 6 500 км.). </a:t>
            </a:r>
          </a:p>
          <a:p>
            <a:pPr indent="450215" algn="just">
              <a:lnSpc>
                <a:spcPct val="115000"/>
              </a:lnSpc>
              <a:spcAft>
                <a:spcPts val="0"/>
              </a:spcAft>
            </a:pPr>
            <a:r>
              <a:rPr lang="ru-RU" sz="1600" b="1" dirty="0" smtClean="0">
                <a:effectLst/>
                <a:latin typeface="Bookman Old Style"/>
                <a:ea typeface="Calibri"/>
                <a:cs typeface="Times New Roman"/>
              </a:rPr>
              <a:t>Иногда даже тяжело раненая собака доползала до места назначения и выполняла свою боевую задачу. </a:t>
            </a:r>
          </a:p>
          <a:p>
            <a:pPr indent="450215" algn="just">
              <a:lnSpc>
                <a:spcPct val="115000"/>
              </a:lnSpc>
              <a:spcAft>
                <a:spcPts val="0"/>
              </a:spcAft>
            </a:pPr>
            <a:r>
              <a:rPr lang="ru-RU" sz="1600" b="1" dirty="0" smtClean="0">
                <a:effectLst/>
                <a:latin typeface="Bookman Old Style"/>
                <a:ea typeface="Calibri"/>
                <a:cs typeface="Times New Roman"/>
              </a:rPr>
              <a:t>Связной собаке </a:t>
            </a:r>
            <a:r>
              <a:rPr lang="ru-RU" sz="1600" b="1" dirty="0" err="1" smtClean="0">
                <a:effectLst/>
                <a:latin typeface="Bookman Old Style"/>
                <a:ea typeface="Calibri"/>
                <a:cs typeface="Times New Roman"/>
              </a:rPr>
              <a:t>Альме</a:t>
            </a:r>
            <a:r>
              <a:rPr lang="ru-RU" sz="1600" b="1" dirty="0" smtClean="0">
                <a:effectLst/>
                <a:latin typeface="Bookman Old Style"/>
                <a:ea typeface="Calibri"/>
                <a:cs typeface="Times New Roman"/>
              </a:rPr>
              <a:t> немецкий снайпер первым выстрелом прострелил оба уха, вторым – раздробил челюсть. И все же </a:t>
            </a:r>
            <a:r>
              <a:rPr lang="ru-RU" sz="1600" b="1" dirty="0" err="1" smtClean="0">
                <a:effectLst/>
                <a:latin typeface="Bookman Old Style"/>
                <a:ea typeface="Calibri"/>
                <a:cs typeface="Times New Roman"/>
              </a:rPr>
              <a:t>Альма</a:t>
            </a:r>
            <a:r>
              <a:rPr lang="ru-RU" sz="1600" b="1" dirty="0" smtClean="0">
                <a:effectLst/>
                <a:latin typeface="Bookman Old Style"/>
                <a:ea typeface="Calibri"/>
                <a:cs typeface="Times New Roman"/>
              </a:rPr>
              <a:t> донесла пакет. </a:t>
            </a:r>
          </a:p>
          <a:p>
            <a:pPr indent="450215" algn="just">
              <a:lnSpc>
                <a:spcPct val="115000"/>
              </a:lnSpc>
              <a:spcAft>
                <a:spcPts val="0"/>
              </a:spcAft>
            </a:pPr>
            <a:r>
              <a:rPr lang="ru-RU" sz="1600" b="1" dirty="0" smtClean="0">
                <a:effectLst/>
                <a:latin typeface="Bookman Old Style"/>
                <a:ea typeface="Calibri"/>
                <a:cs typeface="Times New Roman"/>
              </a:rPr>
              <a:t>Знаменитая собака Норка за 1942-1943гг. доставила 2398 боевых донесений. Другой легендарный пёс Рекс доставил 1649 донесений. Он был несколько раз ранен, трижды переплывал Днепр, но всегда добирался до своего поста.</a:t>
            </a:r>
          </a:p>
          <a:p>
            <a:pPr indent="450215" algn="just">
              <a:lnSpc>
                <a:spcPct val="115000"/>
              </a:lnSpc>
              <a:spcAft>
                <a:spcPts val="0"/>
              </a:spcAft>
            </a:pPr>
            <a:endParaRPr lang="ru-RU" sz="1100" dirty="0">
              <a:effectLst/>
              <a:latin typeface="Calibri"/>
              <a:ea typeface="Calibri"/>
              <a:cs typeface="Times New Roman"/>
            </a:endParaRPr>
          </a:p>
        </p:txBody>
      </p:sp>
      <p:sp>
        <p:nvSpPr>
          <p:cNvPr id="7" name="Поле 65"/>
          <p:cNvSpPr txBox="1"/>
          <p:nvPr/>
        </p:nvSpPr>
        <p:spPr>
          <a:xfrm>
            <a:off x="2195737" y="0"/>
            <a:ext cx="5318852" cy="729430"/>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15000"/>
              </a:lnSpc>
              <a:spcAft>
                <a:spcPts val="1000"/>
              </a:spcAft>
            </a:pPr>
            <a:r>
              <a:rPr lang="ru-RU" sz="3600" b="1" dirty="0">
                <a:ln w="1270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Bookman Old Style"/>
                <a:ea typeface="Calibri"/>
                <a:cs typeface="Times New Roman"/>
              </a:rPr>
              <a:t>Собаки-связисты</a:t>
            </a:r>
            <a:endParaRPr lang="ru-RU" sz="1100" b="1" dirty="0">
              <a:ln w="1270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Calibri"/>
              <a:ea typeface="Calibri"/>
              <a:cs typeface="Times New Roman"/>
            </a:endParaRPr>
          </a:p>
        </p:txBody>
      </p:sp>
      <p:pic>
        <p:nvPicPr>
          <p:cNvPr id="8" name="Рисунок 7" descr="https://avatars.mds.yandex.net/get-zen_doc/1880383/pub_5d6ff91efebcd400adcc73b4_5d6ffec5e6cb9b00aea4f1d9/scale_1200"/>
          <p:cNvPicPr/>
          <p:nvPr/>
        </p:nvPicPr>
        <p:blipFill>
          <a:blip r:embed="rId6">
            <a:extLst>
              <a:ext uri="{28A0092B-C50C-407E-A947-70E740481C1C}">
                <a14:useLocalDpi xmlns:a14="http://schemas.microsoft.com/office/drawing/2010/main" val="0"/>
              </a:ext>
            </a:extLst>
          </a:blip>
          <a:srcRect/>
          <a:stretch>
            <a:fillRect/>
          </a:stretch>
        </p:blipFill>
        <p:spPr bwMode="auto">
          <a:xfrm>
            <a:off x="2195737" y="4725144"/>
            <a:ext cx="3600404" cy="1891700"/>
          </a:xfrm>
          <a:prstGeom prst="rect">
            <a:avLst/>
          </a:prstGeom>
          <a:noFill/>
          <a:ln>
            <a:solidFill>
              <a:schemeClr val="tx1"/>
            </a:solidFill>
          </a:ln>
        </p:spPr>
      </p:pic>
      <p:pic>
        <p:nvPicPr>
          <p:cNvPr id="9" name="Рисунок 8" descr="https://ds05.infourok.ru/uploads/ex/07c0/00054b67-3bf97b18/3/img14.jp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40152" y="4569407"/>
            <a:ext cx="2844165" cy="2133600"/>
          </a:xfrm>
          <a:prstGeom prst="rect">
            <a:avLst/>
          </a:prstGeom>
          <a:noFill/>
          <a:ln>
            <a:solidFill>
              <a:sysClr val="windowText" lastClr="000000"/>
            </a:solidFill>
          </a:ln>
        </p:spPr>
      </p:pic>
      <p:pic>
        <p:nvPicPr>
          <p:cNvPr id="10" name="Рисунок 9" descr="https://img-fotki.yandex.ru/get/196142/15397073.7f2/0_19f4b4_e9c42830_XL"/>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5369" y="4941168"/>
            <a:ext cx="1822886" cy="1683524"/>
          </a:xfrm>
          <a:prstGeom prst="rect">
            <a:avLst/>
          </a:prstGeom>
          <a:noFill/>
          <a:ln>
            <a:solidFill>
              <a:schemeClr val="tx1"/>
            </a:solidFill>
          </a:ln>
        </p:spPr>
      </p:pic>
    </p:spTree>
    <p:extLst>
      <p:ext uri="{BB962C8B-B14F-4D97-AF65-F5344CB8AC3E}">
        <p14:creationId xmlns:p14="http://schemas.microsoft.com/office/powerpoint/2010/main" val="9434995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4" name="Picture 2" descr="https://1.bp.blogspot.com/-IhIeFL6l_Tw/XMCKOCImykI/AAAAAAAAArU/u5rAWHio_WQ18VcN7Gi6W5VYvXO-KlKFQCLcBGAs/s1600/18580285.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2" descr="https://thumbs.gfycat.com/InformalEarlyEuropeanfiresalamander-size_restricted.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5479" y="-77412"/>
            <a:ext cx="2365231" cy="1346943"/>
          </a:xfrm>
          <a:prstGeom prst="rect">
            <a:avLst/>
          </a:prstGeom>
          <a:noFill/>
          <a:extLst>
            <a:ext uri="{909E8E84-426E-40DD-AFC4-6F175D3DCCD1}">
              <a14:hiddenFill xmlns:a14="http://schemas.microsoft.com/office/drawing/2010/main">
                <a:solidFill>
                  <a:srgbClr val="FFFFFF"/>
                </a:solidFill>
              </a14:hiddenFill>
            </a:ext>
          </a:extLst>
        </p:spPr>
      </p:pic>
      <p:sp>
        <p:nvSpPr>
          <p:cNvPr id="6" name="Поле 99"/>
          <p:cNvSpPr txBox="1"/>
          <p:nvPr/>
        </p:nvSpPr>
        <p:spPr>
          <a:xfrm>
            <a:off x="25627" y="1269531"/>
            <a:ext cx="9118373" cy="410368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lnSpc>
                <a:spcPct val="115000"/>
              </a:lnSpc>
              <a:spcAft>
                <a:spcPts val="0"/>
              </a:spcAft>
            </a:pPr>
            <a:r>
              <a:rPr lang="ru-RU" sz="1600" b="1" dirty="0" smtClean="0">
                <a:effectLst/>
                <a:latin typeface="Bookman Old Style"/>
                <a:ea typeface="Calibri"/>
                <a:cs typeface="Times New Roman"/>
              </a:rPr>
              <a:t>Диверсионные собаки подрывали железнодорожные составы и мосты. На спине у таких собак был закреплён разъёмный боевой вьюк.</a:t>
            </a:r>
          </a:p>
          <a:p>
            <a:pPr indent="450215" algn="just">
              <a:lnSpc>
                <a:spcPct val="115000"/>
              </a:lnSpc>
              <a:spcAft>
                <a:spcPts val="0"/>
              </a:spcAft>
            </a:pPr>
            <a:r>
              <a:rPr lang="ru-RU" sz="1600" b="1" dirty="0" smtClean="0">
                <a:effectLst/>
                <a:latin typeface="Bookman Old Style"/>
                <a:ea typeface="Calibri"/>
                <a:cs typeface="Times New Roman"/>
              </a:rPr>
              <a:t>Этих собак готовили к одному-единственному заданию в их жизни – подрыву вражеских танков. Для этого их тренировали не бояться подлезать под движущиеся танки. </a:t>
            </a:r>
          </a:p>
          <a:p>
            <a:pPr indent="450215" algn="just">
              <a:lnSpc>
                <a:spcPct val="115000"/>
              </a:lnSpc>
              <a:spcAft>
                <a:spcPts val="0"/>
              </a:spcAft>
            </a:pPr>
            <a:r>
              <a:rPr lang="ru-RU" sz="1600" b="1" dirty="0" smtClean="0">
                <a:effectLst/>
                <a:latin typeface="Bookman Old Style"/>
                <a:ea typeface="Calibri"/>
                <a:cs typeface="Times New Roman"/>
              </a:rPr>
              <a:t>Перед заданием на них одевали специальные мешки с минам. И как только собака оказывалась под бронетехникой, мина взрывалась. Таким способом за время войны было уничтожено около 300 вражеских танков. </a:t>
            </a:r>
          </a:p>
          <a:p>
            <a:pPr indent="450215" algn="just">
              <a:lnSpc>
                <a:spcPct val="115000"/>
              </a:lnSpc>
              <a:spcAft>
                <a:spcPts val="0"/>
              </a:spcAft>
            </a:pPr>
            <a:r>
              <a:rPr lang="ru-RU" sz="1600" b="1" dirty="0" smtClean="0">
                <a:effectLst/>
                <a:latin typeface="Bookman Old Style"/>
                <a:ea typeface="Calibri"/>
                <a:cs typeface="Times New Roman"/>
              </a:rPr>
              <a:t>Из донесения командующего 30-й армией генерал-лейтенанта Лелюшенко от 14 марта 1942 г.: «В период разгрома немцев под Москвой пущенные в атаку танки противника были обращены в бегство собаками истребительного батальона. Противник боится противотанковых собак и специально за ними охотится».</a:t>
            </a:r>
          </a:p>
          <a:p>
            <a:pPr indent="450215" algn="just">
              <a:lnSpc>
                <a:spcPct val="115000"/>
              </a:lnSpc>
              <a:spcAft>
                <a:spcPts val="0"/>
              </a:spcAft>
            </a:pPr>
            <a:endParaRPr lang="ru-RU" sz="1600" b="1" dirty="0" smtClean="0">
              <a:effectLst/>
              <a:latin typeface="Bookman Old Style"/>
              <a:ea typeface="Calibri"/>
              <a:cs typeface="Times New Roman"/>
            </a:endParaRPr>
          </a:p>
          <a:p>
            <a:pPr indent="450215" algn="just">
              <a:lnSpc>
                <a:spcPct val="115000"/>
              </a:lnSpc>
              <a:spcAft>
                <a:spcPts val="0"/>
              </a:spcAft>
            </a:pPr>
            <a:r>
              <a:rPr lang="ru-RU" sz="1600" dirty="0">
                <a:effectLst/>
                <a:latin typeface="Calibri"/>
                <a:ea typeface="Calibri"/>
                <a:cs typeface="Times New Roman"/>
              </a:rPr>
              <a:t> </a:t>
            </a:r>
            <a:endParaRPr lang="ru-RU" sz="1100" dirty="0">
              <a:effectLst/>
              <a:latin typeface="Calibri"/>
              <a:ea typeface="Calibri"/>
              <a:cs typeface="Times New Roman"/>
            </a:endParaRPr>
          </a:p>
        </p:txBody>
      </p:sp>
      <p:sp>
        <p:nvSpPr>
          <p:cNvPr id="7" name="Поле 66"/>
          <p:cNvSpPr txBox="1"/>
          <p:nvPr/>
        </p:nvSpPr>
        <p:spPr>
          <a:xfrm>
            <a:off x="2195737" y="448"/>
            <a:ext cx="6048671" cy="729430"/>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15000"/>
              </a:lnSpc>
              <a:spcAft>
                <a:spcPts val="0"/>
              </a:spcAft>
            </a:pPr>
            <a:r>
              <a:rPr lang="ru-RU" sz="3600" b="1" dirty="0">
                <a:ln w="1270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Bookman Old Style"/>
                <a:ea typeface="Calibri"/>
                <a:cs typeface="Times New Roman"/>
              </a:rPr>
              <a:t>Диверсионные собаки</a:t>
            </a:r>
            <a:endParaRPr lang="ru-RU" sz="1100" b="1" dirty="0">
              <a:ln w="1270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Calibri"/>
              <a:ea typeface="Calibri"/>
              <a:cs typeface="Times New Roman"/>
            </a:endParaRPr>
          </a:p>
        </p:txBody>
      </p:sp>
      <p:pic>
        <p:nvPicPr>
          <p:cNvPr id="8" name="Рисунок 7" descr="https://mtdata.ru/u22/photo173F/20969776672-0/original.jpe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403648" y="4845435"/>
            <a:ext cx="2736304" cy="1925022"/>
          </a:xfrm>
          <a:prstGeom prst="rect">
            <a:avLst/>
          </a:prstGeom>
          <a:noFill/>
          <a:ln>
            <a:solidFill>
              <a:sysClr val="windowText" lastClr="000000"/>
            </a:solidFill>
          </a:ln>
        </p:spPr>
      </p:pic>
      <p:pic>
        <p:nvPicPr>
          <p:cNvPr id="9" name="Рисунок 8" descr="https://www.stihi.ru/pics/2018/05/05/4613.jp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891167" y="4674957"/>
            <a:ext cx="3352800" cy="2095500"/>
          </a:xfrm>
          <a:prstGeom prst="rect">
            <a:avLst/>
          </a:prstGeom>
          <a:noFill/>
          <a:ln>
            <a:solidFill>
              <a:sysClr val="windowText" lastClr="000000"/>
            </a:solidFill>
          </a:ln>
        </p:spPr>
      </p:pic>
    </p:spTree>
    <p:extLst>
      <p:ext uri="{BB962C8B-B14F-4D97-AF65-F5344CB8AC3E}">
        <p14:creationId xmlns:p14="http://schemas.microsoft.com/office/powerpoint/2010/main" val="9434995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4" name="Picture 2" descr="https://1.bp.blogspot.com/-IhIeFL6l_Tw/XMCKOCImykI/AAAAAAAAArU/u5rAWHio_WQ18VcN7Gi6W5VYvXO-KlKFQCLcBGAs/s1600/18580285.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2" descr="https://thumbs.gfycat.com/InformalEarlyEuropeanfiresalamander-size_restricted.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5479" y="-77412"/>
            <a:ext cx="2365231" cy="1346943"/>
          </a:xfrm>
          <a:prstGeom prst="rect">
            <a:avLst/>
          </a:prstGeom>
          <a:noFill/>
          <a:extLst>
            <a:ext uri="{909E8E84-426E-40DD-AFC4-6F175D3DCCD1}">
              <a14:hiddenFill xmlns:a14="http://schemas.microsoft.com/office/drawing/2010/main">
                <a:solidFill>
                  <a:srgbClr val="FFFFFF"/>
                </a:solidFill>
              </a14:hiddenFill>
            </a:ext>
          </a:extLst>
        </p:spPr>
      </p:pic>
      <p:sp>
        <p:nvSpPr>
          <p:cNvPr id="6" name="Поле 99"/>
          <p:cNvSpPr txBox="1"/>
          <p:nvPr/>
        </p:nvSpPr>
        <p:spPr>
          <a:xfrm>
            <a:off x="25629" y="1269532"/>
            <a:ext cx="4258339" cy="3455612"/>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spcAft>
                <a:spcPts val="0"/>
              </a:spcAft>
            </a:pPr>
            <a:r>
              <a:rPr lang="ru-RU" sz="1600" b="1" dirty="0" smtClean="0">
                <a:effectLst/>
                <a:latin typeface="Bookman Old Style"/>
                <a:ea typeface="Calibri"/>
                <a:cs typeface="Times New Roman"/>
              </a:rPr>
              <a:t>Немецкая овчарка </a:t>
            </a:r>
            <a:r>
              <a:rPr lang="ru-RU" sz="1600" b="1" dirty="0" err="1" smtClean="0">
                <a:effectLst/>
                <a:latin typeface="Bookman Old Style"/>
                <a:ea typeface="Calibri"/>
                <a:cs typeface="Times New Roman"/>
              </a:rPr>
              <a:t>Джульбарс</a:t>
            </a:r>
            <a:r>
              <a:rPr lang="ru-RU" sz="1600" b="1" dirty="0" smtClean="0">
                <a:effectLst/>
                <a:latin typeface="Bookman Old Style"/>
                <a:ea typeface="Calibri"/>
                <a:cs typeface="Times New Roman"/>
              </a:rPr>
              <a:t> – участник Великой Отечественной войны. Служил в 14-ой штурмовой инженерно-саперной бригаде. </a:t>
            </a:r>
          </a:p>
          <a:p>
            <a:pPr indent="450215" algn="just">
              <a:spcAft>
                <a:spcPts val="0"/>
              </a:spcAft>
            </a:pPr>
            <a:r>
              <a:rPr lang="ru-RU" sz="1600" b="1" dirty="0" smtClean="0">
                <a:effectLst/>
                <a:latin typeface="Bookman Old Style"/>
                <a:ea typeface="Calibri"/>
                <a:cs typeface="Times New Roman"/>
              </a:rPr>
              <a:t>Благодаря его отличному  чутью было разминировано 7468 мин и более 150 снарядов на территории Чехословакии, Австрии, Румынии и Венгрии (с сентября 1944 года по август 1945 года). Он также участвовал в разминировании дворцов над Дунаем, соборов Вены и замков Праги.</a:t>
            </a:r>
          </a:p>
        </p:txBody>
      </p:sp>
      <p:sp>
        <p:nvSpPr>
          <p:cNvPr id="7" name="Поле 67"/>
          <p:cNvSpPr txBox="1"/>
          <p:nvPr/>
        </p:nvSpPr>
        <p:spPr>
          <a:xfrm>
            <a:off x="1140566" y="-2"/>
            <a:ext cx="7475855" cy="1366528"/>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15000"/>
              </a:lnSpc>
              <a:spcAft>
                <a:spcPts val="0"/>
              </a:spcAft>
            </a:pPr>
            <a:r>
              <a:rPr lang="ru-RU" sz="3600" b="1" dirty="0">
                <a:ln w="1270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Bookman Old Style"/>
                <a:ea typeface="Calibri"/>
                <a:cs typeface="Times New Roman"/>
              </a:rPr>
              <a:t>Немецкая овчарка </a:t>
            </a:r>
            <a:r>
              <a:rPr lang="ru-RU" sz="3600" b="1" dirty="0" err="1">
                <a:ln w="1270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Bookman Old Style"/>
                <a:ea typeface="Calibri"/>
                <a:cs typeface="Times New Roman"/>
              </a:rPr>
              <a:t>Джульбарс</a:t>
            </a:r>
            <a:endParaRPr lang="ru-RU" sz="1100" b="1" dirty="0">
              <a:ln w="1270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Calibri"/>
              <a:ea typeface="Calibri"/>
              <a:cs typeface="Times New Roman"/>
            </a:endParaRPr>
          </a:p>
        </p:txBody>
      </p:sp>
      <p:pic>
        <p:nvPicPr>
          <p:cNvPr id="8" name="Рисунок 7" descr="http://www.kprf-smolensk.ru/images/stories/KPRF_NEW/BIG/Rastyazhki/sobaka_vov.jpg"/>
          <p:cNvPicPr/>
          <p:nvPr/>
        </p:nvPicPr>
        <p:blipFill>
          <a:blip r:embed="rId6">
            <a:extLst>
              <a:ext uri="{28A0092B-C50C-407E-A947-70E740481C1C}">
                <a14:useLocalDpi xmlns:a14="http://schemas.microsoft.com/office/drawing/2010/main" val="0"/>
              </a:ext>
            </a:extLst>
          </a:blip>
          <a:srcRect/>
          <a:stretch>
            <a:fillRect/>
          </a:stretch>
        </p:blipFill>
        <p:spPr bwMode="auto">
          <a:xfrm>
            <a:off x="4314542" y="1628799"/>
            <a:ext cx="4433922" cy="2935059"/>
          </a:xfrm>
          <a:prstGeom prst="rect">
            <a:avLst/>
          </a:prstGeom>
          <a:noFill/>
          <a:ln>
            <a:solidFill>
              <a:schemeClr val="tx1"/>
            </a:solidFill>
          </a:ln>
        </p:spPr>
      </p:pic>
      <p:sp>
        <p:nvSpPr>
          <p:cNvPr id="9" name="Поле 99"/>
          <p:cNvSpPr txBox="1"/>
          <p:nvPr/>
        </p:nvSpPr>
        <p:spPr>
          <a:xfrm>
            <a:off x="42485" y="4725144"/>
            <a:ext cx="8994011" cy="518380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spcAft>
                <a:spcPts val="0"/>
              </a:spcAft>
            </a:pPr>
            <a:r>
              <a:rPr lang="ru-RU" sz="1600" b="1" dirty="0" smtClean="0">
                <a:effectLst/>
                <a:latin typeface="Bookman Old Style"/>
                <a:ea typeface="Calibri"/>
                <a:cs typeface="Times New Roman"/>
              </a:rPr>
              <a:t>В конце войны </a:t>
            </a:r>
            <a:r>
              <a:rPr lang="ru-RU" sz="1600" b="1" dirty="0" err="1" smtClean="0">
                <a:effectLst/>
                <a:latin typeface="Bookman Old Style"/>
                <a:ea typeface="Calibri"/>
                <a:cs typeface="Times New Roman"/>
              </a:rPr>
              <a:t>Джульбарс</a:t>
            </a:r>
            <a:r>
              <a:rPr lang="ru-RU" sz="1600" b="1" dirty="0" smtClean="0">
                <a:effectLst/>
                <a:latin typeface="Bookman Old Style"/>
                <a:ea typeface="Calibri"/>
                <a:cs typeface="Times New Roman"/>
              </a:rPr>
              <a:t> был ранен, но все же попал в числе других четвероногих бойцов в список  участников  Парада  Победы. </a:t>
            </a:r>
          </a:p>
          <a:p>
            <a:pPr indent="450215" algn="just">
              <a:spcAft>
                <a:spcPts val="0"/>
              </a:spcAft>
            </a:pPr>
            <a:r>
              <a:rPr lang="ru-RU" sz="1600" b="1" dirty="0" smtClean="0">
                <a:effectLst/>
                <a:latin typeface="Bookman Old Style"/>
                <a:ea typeface="Calibri"/>
                <a:cs typeface="Times New Roman"/>
              </a:rPr>
              <a:t>24 июня 1945 года главный кинолог страны подполковник Александр </a:t>
            </a:r>
            <a:r>
              <a:rPr lang="ru-RU" sz="1600" b="1" dirty="0" err="1" smtClean="0">
                <a:effectLst/>
                <a:latin typeface="Bookman Old Style"/>
                <a:ea typeface="Calibri"/>
                <a:cs typeface="Times New Roman"/>
              </a:rPr>
              <a:t>Мазовер</a:t>
            </a:r>
            <a:r>
              <a:rPr lang="ru-RU" sz="1600" b="1" dirty="0" smtClean="0">
                <a:effectLst/>
                <a:latin typeface="Bookman Old Style"/>
                <a:ea typeface="Calibri"/>
                <a:cs typeface="Times New Roman"/>
              </a:rPr>
              <a:t> нёс героическую овчарку с перебинтованными лапами на руках мимо трибун. </a:t>
            </a:r>
          </a:p>
          <a:p>
            <a:pPr indent="450215" algn="just">
              <a:spcAft>
                <a:spcPts val="0"/>
              </a:spcAft>
            </a:pPr>
            <a:r>
              <a:rPr lang="ru-RU" sz="1600" b="1" dirty="0" err="1" smtClean="0">
                <a:effectLst/>
                <a:latin typeface="Bookman Old Style"/>
                <a:ea typeface="Calibri"/>
                <a:cs typeface="Times New Roman"/>
              </a:rPr>
              <a:t>Джульбарс</a:t>
            </a:r>
            <a:r>
              <a:rPr lang="ru-RU" sz="1600" b="1" dirty="0" smtClean="0">
                <a:effectLst/>
                <a:latin typeface="Bookman Old Style"/>
                <a:ea typeface="Calibri"/>
                <a:cs typeface="Times New Roman"/>
              </a:rPr>
              <a:t> стал единственной собакой, удостоенной за свои фронтовые подвиги и верную службу медали «За боевые заслуги».</a:t>
            </a:r>
          </a:p>
          <a:p>
            <a:pPr indent="450215" algn="just">
              <a:lnSpc>
                <a:spcPct val="115000"/>
              </a:lnSpc>
              <a:spcAft>
                <a:spcPts val="0"/>
              </a:spcAft>
            </a:pPr>
            <a:endParaRPr lang="ru-RU" sz="1600" b="1" dirty="0" smtClean="0">
              <a:effectLst/>
              <a:latin typeface="Bookman Old Style"/>
              <a:ea typeface="Calibri"/>
              <a:cs typeface="Times New Roman"/>
            </a:endParaRPr>
          </a:p>
        </p:txBody>
      </p:sp>
    </p:spTree>
    <p:extLst>
      <p:ext uri="{BB962C8B-B14F-4D97-AF65-F5344CB8AC3E}">
        <p14:creationId xmlns:p14="http://schemas.microsoft.com/office/powerpoint/2010/main" val="9434995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4" name="Picture 2" descr="https://1.bp.blogspot.com/-IhIeFL6l_Tw/XMCKOCImykI/AAAAAAAAArU/u5rAWHio_WQ18VcN7Gi6W5VYvXO-KlKFQCLcBGAs/s1600/18580285.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2" descr="https://thumbs.gfycat.com/InformalEarlyEuropeanfiresalamander-size_restricted.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5479" y="-77412"/>
            <a:ext cx="2365231" cy="1346943"/>
          </a:xfrm>
          <a:prstGeom prst="rect">
            <a:avLst/>
          </a:prstGeom>
          <a:noFill/>
          <a:extLst>
            <a:ext uri="{909E8E84-426E-40DD-AFC4-6F175D3DCCD1}">
              <a14:hiddenFill xmlns:a14="http://schemas.microsoft.com/office/drawing/2010/main">
                <a:solidFill>
                  <a:srgbClr val="FFFFFF"/>
                </a:solidFill>
              </a14:hiddenFill>
            </a:ext>
          </a:extLst>
        </p:spPr>
      </p:pic>
      <p:sp>
        <p:nvSpPr>
          <p:cNvPr id="6" name="Поле 99"/>
          <p:cNvSpPr txBox="1"/>
          <p:nvPr/>
        </p:nvSpPr>
        <p:spPr>
          <a:xfrm>
            <a:off x="25627" y="1368228"/>
            <a:ext cx="4906413" cy="286702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spcAft>
                <a:spcPts val="0"/>
              </a:spcAft>
            </a:pPr>
            <a:r>
              <a:rPr lang="ru-RU" sz="1600" b="1" dirty="0" smtClean="0">
                <a:effectLst/>
                <a:latin typeface="Bookman Old Style"/>
                <a:ea typeface="Calibri"/>
                <a:cs typeface="Times New Roman"/>
              </a:rPr>
              <a:t>Шотландская овчарка Дик «проходил службу» в полку специальной службы – «</a:t>
            </a:r>
            <a:r>
              <a:rPr lang="ru-RU" sz="1600" b="1" dirty="0" err="1" smtClean="0">
                <a:effectLst/>
                <a:latin typeface="Bookman Old Style"/>
                <a:ea typeface="Calibri"/>
                <a:cs typeface="Times New Roman"/>
              </a:rPr>
              <a:t>Келецкий</a:t>
            </a:r>
            <a:r>
              <a:rPr lang="ru-RU" sz="1600" b="1" dirty="0" smtClean="0">
                <a:effectLst/>
                <a:latin typeface="Bookman Old Style"/>
                <a:ea typeface="Calibri"/>
                <a:cs typeface="Times New Roman"/>
              </a:rPr>
              <a:t>». Породистый рыже-белый шотландский колли был призван на службу в августе 1941 года из Ленинграда (родился 8 июля 1939 года). Собака была обучена связному делу, хорошо справлялась с обязанностями санитара, однако её призванием стало минно-розыскное дело, к которому её «приобщили» в 1943-м. </a:t>
            </a:r>
          </a:p>
        </p:txBody>
      </p:sp>
      <p:sp>
        <p:nvSpPr>
          <p:cNvPr id="7" name="Поле 68"/>
          <p:cNvSpPr txBox="1"/>
          <p:nvPr/>
        </p:nvSpPr>
        <p:spPr>
          <a:xfrm>
            <a:off x="2195736" y="3630"/>
            <a:ext cx="5737225" cy="1337138"/>
          </a:xfrm>
          <a:prstGeom prst="rect">
            <a:avLst/>
          </a:prstGeom>
          <a:noFill/>
          <a:ln>
            <a:noFill/>
          </a:ln>
          <a:effectLst/>
        </p:spPr>
        <p:txBody>
          <a:bodyPr rot="0" spcFirstLastPara="0" vert="horz" wrap="none" lIns="91440" tIns="45720" rIns="91440" bIns="45720" numCol="1" spcCol="0" rtlCol="0" fromWordArt="0" anchor="t" anchorCtr="0" forceAA="0" compatLnSpc="1">
            <a:prstTxWarp prst="textNoShape">
              <a:avLst/>
            </a:prstTxWarp>
            <a:noAutofit/>
          </a:bodyPr>
          <a:lstStyle/>
          <a:p>
            <a:pPr algn="ctr">
              <a:lnSpc>
                <a:spcPct val="115000"/>
              </a:lnSpc>
              <a:spcAft>
                <a:spcPts val="0"/>
              </a:spcAft>
            </a:pPr>
            <a:r>
              <a:rPr lang="ru-RU" sz="3600" b="1" dirty="0">
                <a:ln w="1270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Bookman Old Style"/>
                <a:ea typeface="Calibri"/>
                <a:cs typeface="Times New Roman"/>
              </a:rPr>
              <a:t>Шотландская овчарка</a:t>
            </a:r>
            <a:endParaRPr lang="ru-RU" sz="1100" b="1" dirty="0">
              <a:ln w="1270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Calibri"/>
              <a:ea typeface="Calibri"/>
              <a:cs typeface="Times New Roman"/>
            </a:endParaRPr>
          </a:p>
          <a:p>
            <a:pPr algn="ctr">
              <a:lnSpc>
                <a:spcPct val="115000"/>
              </a:lnSpc>
              <a:spcAft>
                <a:spcPts val="0"/>
              </a:spcAft>
            </a:pPr>
            <a:r>
              <a:rPr lang="ru-RU" sz="3600" b="1" dirty="0">
                <a:ln w="1270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Bookman Old Style"/>
                <a:ea typeface="Calibri"/>
                <a:cs typeface="Times New Roman"/>
              </a:rPr>
              <a:t> Дик</a:t>
            </a:r>
            <a:endParaRPr lang="ru-RU" sz="1100" b="1" dirty="0">
              <a:ln w="1270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Calibri"/>
              <a:ea typeface="Calibri"/>
              <a:cs typeface="Times New Roman"/>
            </a:endParaRPr>
          </a:p>
        </p:txBody>
      </p:sp>
      <p:pic>
        <p:nvPicPr>
          <p:cNvPr id="8" name="Рисунок 7" descr="https://avatars.mds.yandex.net/get-zen_doc/1897860/pub_5d6ff91efebcd400adcc73b4_5d6ffea9e882c300ae8ae40f/scale_1200"/>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73773" y="1368228"/>
            <a:ext cx="3984625" cy="2867025"/>
          </a:xfrm>
          <a:prstGeom prst="rect">
            <a:avLst/>
          </a:prstGeom>
          <a:noFill/>
          <a:ln>
            <a:solidFill>
              <a:sysClr val="windowText" lastClr="000000"/>
            </a:solidFill>
          </a:ln>
        </p:spPr>
      </p:pic>
      <p:sp>
        <p:nvSpPr>
          <p:cNvPr id="9" name="Поле 99"/>
          <p:cNvSpPr txBox="1"/>
          <p:nvPr/>
        </p:nvSpPr>
        <p:spPr>
          <a:xfrm>
            <a:off x="-25479" y="4235253"/>
            <a:ext cx="9169479" cy="5039789"/>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spcAft>
                <a:spcPts val="0"/>
              </a:spcAft>
            </a:pPr>
            <a:r>
              <a:rPr lang="ru-RU" sz="1600" b="1" dirty="0" smtClean="0">
                <a:effectLst/>
                <a:latin typeface="Bookman Old Style"/>
                <a:ea typeface="Calibri"/>
                <a:cs typeface="Times New Roman"/>
              </a:rPr>
              <a:t>Натасканный на поиск взрывных устройств Дик в годы Великой Отечественной войны обнаружил более 12 тысяч мин. Он помогал сапёрам разминировать дома и улицы в Сталинграде и Праге. Отличился Дик в Павловске (под Ленинградом), где буквально за час до взрыва «вычислил» в фундаменте дворца фугас с часовым механизмом весом две с половиной тонны. </a:t>
            </a:r>
          </a:p>
          <a:p>
            <a:pPr indent="450215" algn="just">
              <a:spcAft>
                <a:spcPts val="0"/>
              </a:spcAft>
            </a:pPr>
            <a:r>
              <a:rPr lang="ru-RU" sz="1600" b="1" dirty="0" smtClean="0">
                <a:effectLst/>
                <a:latin typeface="Bookman Old Style"/>
                <a:ea typeface="Calibri"/>
                <a:cs typeface="Times New Roman"/>
              </a:rPr>
              <a:t>После войны смелый пёс, несмотря на ранения, не только продолжил военную службу (до 1948 года), но и принял участие в собачьих выставках, добившись призовых мест. Колли-ветеран дожил в воинской части до преклонных лет и был похоронен в Павловске, как герой.</a:t>
            </a:r>
          </a:p>
          <a:p>
            <a:pPr indent="450215" algn="just">
              <a:spcAft>
                <a:spcPts val="0"/>
              </a:spcAft>
            </a:pPr>
            <a:r>
              <a:rPr lang="ru-RU" sz="1600" dirty="0">
                <a:effectLst/>
                <a:latin typeface="Calibri"/>
                <a:ea typeface="Calibri"/>
                <a:cs typeface="Times New Roman"/>
              </a:rPr>
              <a:t> </a:t>
            </a:r>
            <a:endParaRPr lang="ru-RU" sz="1100" dirty="0">
              <a:effectLst/>
              <a:latin typeface="Calibri"/>
              <a:ea typeface="Calibri"/>
              <a:cs typeface="Times New Roman"/>
            </a:endParaRPr>
          </a:p>
        </p:txBody>
      </p:sp>
    </p:spTree>
    <p:extLst>
      <p:ext uri="{BB962C8B-B14F-4D97-AF65-F5344CB8AC3E}">
        <p14:creationId xmlns:p14="http://schemas.microsoft.com/office/powerpoint/2010/main" val="9434995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4" name="Picture 2" descr="https://1.bp.blogspot.com/-IhIeFL6l_Tw/XMCKOCImykI/AAAAAAAAArU/u5rAWHio_WQ18VcN7Gi6W5VYvXO-KlKFQCLcBGAs/s1600/18580285.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2" descr="https://thumbs.gfycat.com/InformalEarlyEuropeanfiresalamander-size_restricted.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5479" y="-77412"/>
            <a:ext cx="2365231" cy="1346943"/>
          </a:xfrm>
          <a:prstGeom prst="rect">
            <a:avLst/>
          </a:prstGeom>
          <a:noFill/>
          <a:extLst>
            <a:ext uri="{909E8E84-426E-40DD-AFC4-6F175D3DCCD1}">
              <a14:hiddenFill xmlns:a14="http://schemas.microsoft.com/office/drawing/2010/main">
                <a:solidFill>
                  <a:srgbClr val="FFFFFF"/>
                </a:solidFill>
              </a14:hiddenFill>
            </a:ext>
          </a:extLst>
        </p:spPr>
      </p:pic>
      <p:sp>
        <p:nvSpPr>
          <p:cNvPr id="6" name="Поле 99"/>
          <p:cNvSpPr txBox="1"/>
          <p:nvPr/>
        </p:nvSpPr>
        <p:spPr>
          <a:xfrm>
            <a:off x="25627" y="1269531"/>
            <a:ext cx="6274565" cy="5687861"/>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spcAft>
                <a:spcPts val="0"/>
              </a:spcAft>
            </a:pPr>
            <a:r>
              <a:rPr lang="ru-RU" sz="1400" b="1" dirty="0" smtClean="0">
                <a:effectLst/>
                <a:latin typeface="Bookman Old Style"/>
                <a:ea typeface="Calibri"/>
                <a:cs typeface="Times New Roman"/>
              </a:rPr>
              <a:t>Уникальный бой людей и собак произошёл в самом центре Украины - возле села </a:t>
            </a:r>
            <a:r>
              <a:rPr lang="ru-RU" sz="1400" b="1" dirty="0" err="1" smtClean="0">
                <a:effectLst/>
                <a:latin typeface="Bookman Old Style"/>
                <a:ea typeface="Calibri"/>
                <a:cs typeface="Times New Roman"/>
              </a:rPr>
              <a:t>Легедзино</a:t>
            </a:r>
            <a:r>
              <a:rPr lang="ru-RU" sz="1400" b="1" dirty="0" smtClean="0">
                <a:effectLst/>
                <a:latin typeface="Bookman Old Style"/>
                <a:ea typeface="Calibri"/>
                <a:cs typeface="Times New Roman"/>
              </a:rPr>
              <a:t> </a:t>
            </a:r>
            <a:r>
              <a:rPr lang="ru-RU" sz="1400" b="1" dirty="0" err="1" smtClean="0">
                <a:effectLst/>
                <a:latin typeface="Bookman Old Style"/>
                <a:ea typeface="Calibri"/>
                <a:cs typeface="Times New Roman"/>
              </a:rPr>
              <a:t>Тальновского</a:t>
            </a:r>
            <a:r>
              <a:rPr lang="ru-RU" sz="1400" b="1" dirty="0" smtClean="0">
                <a:effectLst/>
                <a:latin typeface="Bookman Old Style"/>
                <a:ea typeface="Calibri"/>
                <a:cs typeface="Times New Roman"/>
              </a:rPr>
              <a:t> района. </a:t>
            </a:r>
          </a:p>
          <a:p>
            <a:pPr indent="450215" algn="just">
              <a:spcAft>
                <a:spcPts val="0"/>
              </a:spcAft>
            </a:pPr>
            <a:r>
              <a:rPr lang="ru-RU" sz="1400" b="1" dirty="0" smtClean="0">
                <a:effectLst/>
                <a:latin typeface="Bookman Old Style"/>
                <a:ea typeface="Calibri"/>
                <a:cs typeface="Times New Roman"/>
              </a:rPr>
              <a:t>Это случилось в августе 41-го. В батальоне пограничного отряда охраны тыла Юго-Западного фронта находились служебные собаки. Они вместе с бойцами стойко переносили тяготы сурового времени. </a:t>
            </a:r>
          </a:p>
          <a:p>
            <a:pPr indent="450215" algn="just">
              <a:spcAft>
                <a:spcPts val="0"/>
              </a:spcAft>
            </a:pPr>
            <a:r>
              <a:rPr lang="ru-RU" sz="1400" b="1" dirty="0" smtClean="0">
                <a:effectLst/>
                <a:latin typeface="Bookman Old Style"/>
                <a:ea typeface="Calibri"/>
                <a:cs typeface="Times New Roman"/>
              </a:rPr>
              <a:t>У села </a:t>
            </a:r>
            <a:r>
              <a:rPr lang="ru-RU" sz="1400" b="1" dirty="0" err="1" smtClean="0">
                <a:effectLst/>
                <a:latin typeface="Bookman Old Style"/>
                <a:ea typeface="Calibri"/>
                <a:cs typeface="Times New Roman"/>
              </a:rPr>
              <a:t>Легедзино</a:t>
            </a:r>
            <a:r>
              <a:rPr lang="ru-RU" sz="1400" b="1" dirty="0" smtClean="0">
                <a:effectLst/>
                <a:latin typeface="Bookman Old Style"/>
                <a:ea typeface="Calibri"/>
                <a:cs typeface="Times New Roman"/>
              </a:rPr>
              <a:t> батальон принял последний бой. Силы были неравными: против 500 пограничников - полк фашистов, почти троекратный перевес. И командир батальона майор Лопатин дал приказ бросить в контратаку служебных собак. Это был последний резерв. </a:t>
            </a:r>
          </a:p>
          <a:p>
            <a:pPr indent="450215" algn="just">
              <a:spcAft>
                <a:spcPts val="0"/>
              </a:spcAft>
            </a:pPr>
            <a:r>
              <a:rPr lang="ru-RU" sz="1400" b="1" dirty="0" smtClean="0">
                <a:effectLst/>
                <a:latin typeface="Bookman Old Style"/>
                <a:ea typeface="Calibri"/>
                <a:cs typeface="Times New Roman"/>
              </a:rPr>
              <a:t>Зрелище было страшное: 150 натасканных, полуголодных овчарок против поливающих их автоматным огнём фашистов. Псы впивались фашистам в глотки даже в предсмертных судорогах. </a:t>
            </a:r>
          </a:p>
          <a:p>
            <a:pPr indent="450215" algn="just">
              <a:spcAft>
                <a:spcPts val="0"/>
              </a:spcAft>
            </a:pPr>
            <a:r>
              <a:rPr lang="ru-RU" sz="1400" b="1" dirty="0" smtClean="0">
                <a:effectLst/>
                <a:latin typeface="Bookman Old Style"/>
                <a:ea typeface="Calibri"/>
                <a:cs typeface="Times New Roman"/>
              </a:rPr>
              <a:t>Противник не выдержал и отступил, но на подмогу фрицам подошли танки. Немецкие пехотинцы с воплями ужаса впрыгивали на броню и оттуда расстреливали овчарок.</a:t>
            </a:r>
          </a:p>
          <a:p>
            <a:pPr indent="450215" algn="just">
              <a:spcAft>
                <a:spcPts val="0"/>
              </a:spcAft>
            </a:pPr>
            <a:r>
              <a:rPr lang="ru-RU" sz="1400" b="1" dirty="0" smtClean="0">
                <a:effectLst/>
                <a:latin typeface="Bookman Old Style"/>
                <a:ea typeface="Calibri"/>
                <a:cs typeface="Times New Roman"/>
              </a:rPr>
              <a:t>В этом неравном бою погибли все 500 пограничников, а все уцелевшие собаки не убежали, а остались лежать возле трупов своих тренеров-проводников, никого не подпуская к ним. Часть из них потом пристрелили немецкие пехотинцы, а оставшиеся собаки отказывались от еды и вскоре умерли от голода и ран.</a:t>
            </a:r>
          </a:p>
          <a:p>
            <a:pPr indent="450215" algn="just">
              <a:lnSpc>
                <a:spcPct val="115000"/>
              </a:lnSpc>
              <a:spcAft>
                <a:spcPts val="0"/>
              </a:spcAft>
            </a:pPr>
            <a:r>
              <a:rPr lang="ru-RU" sz="1600" dirty="0">
                <a:effectLst/>
                <a:latin typeface="Calibri"/>
                <a:ea typeface="Calibri"/>
                <a:cs typeface="Times New Roman"/>
              </a:rPr>
              <a:t> </a:t>
            </a:r>
            <a:endParaRPr lang="ru-RU" sz="1100" dirty="0">
              <a:effectLst/>
              <a:latin typeface="Calibri"/>
              <a:ea typeface="Calibri"/>
              <a:cs typeface="Times New Roman"/>
            </a:endParaRPr>
          </a:p>
        </p:txBody>
      </p:sp>
      <p:sp>
        <p:nvSpPr>
          <p:cNvPr id="7" name="Поле 69"/>
          <p:cNvSpPr txBox="1"/>
          <p:nvPr/>
        </p:nvSpPr>
        <p:spPr>
          <a:xfrm>
            <a:off x="1619672" y="-2"/>
            <a:ext cx="6321425" cy="1366528"/>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15000"/>
              </a:lnSpc>
              <a:spcAft>
                <a:spcPts val="0"/>
              </a:spcAft>
            </a:pPr>
            <a:r>
              <a:rPr lang="ru-RU" sz="3600" b="1" dirty="0">
                <a:ln w="1270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Bookman Old Style"/>
                <a:ea typeface="Calibri"/>
                <a:cs typeface="Times New Roman"/>
              </a:rPr>
              <a:t>150 собак порвали</a:t>
            </a:r>
            <a:endParaRPr lang="ru-RU" sz="1100" b="1" dirty="0">
              <a:ln w="1270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Calibri"/>
              <a:ea typeface="Calibri"/>
              <a:cs typeface="Times New Roman"/>
            </a:endParaRPr>
          </a:p>
          <a:p>
            <a:pPr algn="ctr">
              <a:lnSpc>
                <a:spcPct val="115000"/>
              </a:lnSpc>
              <a:spcAft>
                <a:spcPts val="0"/>
              </a:spcAft>
            </a:pPr>
            <a:r>
              <a:rPr lang="ru-RU" sz="3600" b="1" dirty="0">
                <a:ln w="1270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Bookman Old Style"/>
                <a:ea typeface="Calibri"/>
                <a:cs typeface="Times New Roman"/>
              </a:rPr>
              <a:t> полк фашистов</a:t>
            </a:r>
            <a:endParaRPr lang="ru-RU" sz="1100" b="1" dirty="0">
              <a:ln w="1270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Calibri"/>
              <a:ea typeface="Calibri"/>
              <a:cs typeface="Times New Roman"/>
            </a:endParaRPr>
          </a:p>
        </p:txBody>
      </p:sp>
      <p:pic>
        <p:nvPicPr>
          <p:cNvPr id="8" name="Рисунок 7" descr="https://avatars.mds.yandex.net/get-zen_doc/1077599/pub_5cfb4f6e254b9f00af8a8063_5cfb600c3033ae00af00bfc8/scale_1200"/>
          <p:cNvPicPr/>
          <p:nvPr/>
        </p:nvPicPr>
        <p:blipFill rotWithShape="1">
          <a:blip r:embed="rId6" cstate="print">
            <a:extLst>
              <a:ext uri="{28A0092B-C50C-407E-A947-70E740481C1C}">
                <a14:useLocalDpi xmlns:a14="http://schemas.microsoft.com/office/drawing/2010/main" val="0"/>
              </a:ext>
            </a:extLst>
          </a:blip>
          <a:srcRect l="6182"/>
          <a:stretch/>
        </p:blipFill>
        <p:spPr bwMode="auto">
          <a:xfrm>
            <a:off x="6377708" y="1628800"/>
            <a:ext cx="2586780" cy="2016224"/>
          </a:xfrm>
          <a:prstGeom prst="rect">
            <a:avLst/>
          </a:prstGeom>
          <a:noFill/>
          <a:ln w="9525" cap="flat" cmpd="sng" algn="ctr">
            <a:solidFill>
              <a:schemeClr val="tx1"/>
            </a:solidFill>
            <a:prstDash val="solid"/>
            <a:round/>
            <a:headEnd type="none" w="med" len="med"/>
            <a:tailEnd type="none" w="med" len="med"/>
          </a:ln>
          <a:extLst>
            <a:ext uri="{53640926-AAD7-44D8-BBD7-CCE9431645EC}">
              <a14:shadowObscured xmlns:a14="http://schemas.microsoft.com/office/drawing/2010/main"/>
            </a:ext>
          </a:extLst>
        </p:spPr>
      </p:pic>
      <p:pic>
        <p:nvPicPr>
          <p:cNvPr id="9" name="Рисунок 8" descr="Собаки – герои Великой Отечественной войны"/>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00192" y="4005064"/>
            <a:ext cx="2664296" cy="1907828"/>
          </a:xfrm>
          <a:prstGeom prst="rect">
            <a:avLst/>
          </a:prstGeom>
          <a:noFill/>
          <a:ln>
            <a:solidFill>
              <a:sysClr val="windowText" lastClr="000000"/>
            </a:solidFill>
          </a:ln>
        </p:spPr>
      </p:pic>
      <p:sp>
        <p:nvSpPr>
          <p:cNvPr id="10" name="Поле 82"/>
          <p:cNvSpPr txBox="1"/>
          <p:nvPr/>
        </p:nvSpPr>
        <p:spPr>
          <a:xfrm>
            <a:off x="4244987" y="6047683"/>
            <a:ext cx="6807733" cy="67754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0"/>
              </a:spcAft>
            </a:pPr>
            <a:r>
              <a:rPr lang="ru-RU" sz="2000" b="1" dirty="0">
                <a:ln w="6350" cap="flat" cmpd="sng" algn="ctr">
                  <a:solidFill>
                    <a:srgbClr val="054697"/>
                  </a:solidFill>
                  <a:prstDash val="solid"/>
                  <a:round/>
                </a:ln>
                <a:solidFill>
                  <a:srgbClr val="002060"/>
                </a:solidFill>
                <a:effectLst>
                  <a:outerShdw blurRad="41275" dist="20320" dir="1800000" algn="tl">
                    <a:srgbClr val="000000">
                      <a:alpha val="40000"/>
                    </a:srgbClr>
                  </a:outerShdw>
                </a:effectLst>
                <a:latin typeface="Monotype Corsiva"/>
                <a:ea typeface="Calibri"/>
                <a:cs typeface="Times New Roman"/>
              </a:rPr>
              <a:t>Памятник в селе </a:t>
            </a:r>
            <a:r>
              <a:rPr lang="ru-RU" sz="2000" b="1" dirty="0" err="1">
                <a:ln w="6350" cap="flat" cmpd="sng" algn="ctr">
                  <a:solidFill>
                    <a:srgbClr val="054697"/>
                  </a:solidFill>
                  <a:prstDash val="solid"/>
                  <a:round/>
                </a:ln>
                <a:solidFill>
                  <a:srgbClr val="002060"/>
                </a:solidFill>
                <a:effectLst>
                  <a:outerShdw blurRad="41275" dist="20320" dir="1800000" algn="tl">
                    <a:srgbClr val="000000">
                      <a:alpha val="40000"/>
                    </a:srgbClr>
                  </a:outerShdw>
                </a:effectLst>
                <a:latin typeface="Monotype Corsiva"/>
                <a:ea typeface="Calibri"/>
                <a:cs typeface="Times New Roman"/>
              </a:rPr>
              <a:t>Легедзино</a:t>
            </a:r>
            <a:endParaRPr lang="ru-RU" sz="1100" dirty="0">
              <a:effectLst/>
              <a:latin typeface="Calibri"/>
              <a:ea typeface="Calibri"/>
              <a:cs typeface="Times New Roman"/>
            </a:endParaRPr>
          </a:p>
        </p:txBody>
      </p:sp>
    </p:spTree>
    <p:extLst>
      <p:ext uri="{BB962C8B-B14F-4D97-AF65-F5344CB8AC3E}">
        <p14:creationId xmlns:p14="http://schemas.microsoft.com/office/powerpoint/2010/main" val="9434995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4" name="Picture 2" descr="https://1.bp.blogspot.com/-IhIeFL6l_Tw/XMCKOCImykI/AAAAAAAAArU/u5rAWHio_WQ18VcN7Gi6W5VYvXO-KlKFQCLcBGAs/s1600/18580285.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2" descr="https://thumbs.gfycat.com/InformalEarlyEuropeanfiresalamander-size_restricted.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5479" y="-77412"/>
            <a:ext cx="2365231" cy="1346943"/>
          </a:xfrm>
          <a:prstGeom prst="rect">
            <a:avLst/>
          </a:prstGeom>
          <a:noFill/>
          <a:extLst>
            <a:ext uri="{909E8E84-426E-40DD-AFC4-6F175D3DCCD1}">
              <a14:hiddenFill xmlns:a14="http://schemas.microsoft.com/office/drawing/2010/main">
                <a:solidFill>
                  <a:srgbClr val="FFFFFF"/>
                </a:solidFill>
              </a14:hiddenFill>
            </a:ext>
          </a:extLst>
        </p:spPr>
      </p:pic>
      <p:sp>
        <p:nvSpPr>
          <p:cNvPr id="6" name="Поле 99"/>
          <p:cNvSpPr txBox="1"/>
          <p:nvPr/>
        </p:nvSpPr>
        <p:spPr>
          <a:xfrm>
            <a:off x="25627" y="1269531"/>
            <a:ext cx="9118373" cy="5687861"/>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r>
              <a:rPr lang="ru-RU" sz="1400" b="1" dirty="0">
                <a:solidFill>
                  <a:prstClr val="black"/>
                </a:solidFill>
                <a:latin typeface="Bookman Old Style"/>
                <a:ea typeface="Calibri"/>
                <a:cs typeface="Times New Roman"/>
              </a:rPr>
              <a:t>Овчарка Дина отличилась в «рельсовой войне». Поначалу ее учили подрывать танки, искать мины, но на «уроках» она успешно справлялась и с диверсионными заданиями, поэтому вскоре попала в группу бойцов, заброшенных во вражеский тыл. </a:t>
            </a:r>
          </a:p>
          <a:p>
            <a:pPr indent="450215" algn="just"/>
            <a:r>
              <a:rPr lang="ru-RU" sz="1400" b="1" dirty="0">
                <a:solidFill>
                  <a:prstClr val="black"/>
                </a:solidFill>
                <a:latin typeface="Bookman Old Style"/>
                <a:ea typeface="Calibri"/>
                <a:cs typeface="Times New Roman"/>
              </a:rPr>
              <a:t>Спустя несколько дней от этой диверсионной группы пришла весточка: «Сработала Дина». Далее в небольшой сводке сообщалось о том, что «19 августа 1943 года на перегоне Полоцк — Дрисса (Белоруссия) подорван эшелон с живой силой противника. Уничтожено 10 вагонов, выведен из строя большой участок железной дороги, от взорвавшихся цистерн с горючим на всем участке распространился пожар. С нашей стороны потерь нет»… </a:t>
            </a:r>
          </a:p>
          <a:p>
            <a:pPr indent="450215" algn="just"/>
            <a:r>
              <a:rPr lang="ru-RU" sz="1400" b="1" dirty="0">
                <a:solidFill>
                  <a:prstClr val="black"/>
                </a:solidFill>
                <a:latin typeface="Bookman Old Style"/>
                <a:ea typeface="Calibri"/>
                <a:cs typeface="Times New Roman"/>
              </a:rPr>
              <a:t>Дина была умной и стремительной собакой, невероятным образом она успевала оставить взрывчатку перед приближающимся эшелоном (у таких собак на спине закреплялся специальный боевой вьюк) и скрыться с места. </a:t>
            </a:r>
          </a:p>
        </p:txBody>
      </p:sp>
      <p:sp>
        <p:nvSpPr>
          <p:cNvPr id="7" name="Поле 69"/>
          <p:cNvSpPr txBox="1"/>
          <p:nvPr/>
        </p:nvSpPr>
        <p:spPr>
          <a:xfrm>
            <a:off x="1619672" y="-2"/>
            <a:ext cx="6321425" cy="1366528"/>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15000"/>
              </a:lnSpc>
            </a:pPr>
            <a:r>
              <a:rPr lang="ru-RU" sz="3600" b="1" dirty="0" smtClean="0">
                <a:ln w="1270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Bookman Old Style"/>
                <a:ea typeface="Calibri"/>
                <a:cs typeface="Times New Roman"/>
              </a:rPr>
              <a:t>Дина – </a:t>
            </a:r>
          </a:p>
          <a:p>
            <a:pPr algn="ctr">
              <a:lnSpc>
                <a:spcPct val="115000"/>
              </a:lnSpc>
            </a:pPr>
            <a:r>
              <a:rPr lang="ru-RU" sz="3600" b="1" dirty="0" smtClean="0">
                <a:ln w="1270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Bookman Old Style"/>
                <a:ea typeface="Calibri"/>
                <a:cs typeface="Times New Roman"/>
              </a:rPr>
              <a:t>собака диверсант</a:t>
            </a:r>
            <a:endParaRPr lang="ru-RU" sz="3600" b="1" dirty="0">
              <a:ln w="1270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Bookman Old Style"/>
              <a:ea typeface="Calibri"/>
              <a:cs typeface="Times New Roman"/>
            </a:endParaRPr>
          </a:p>
        </p:txBody>
      </p:sp>
      <p:pic>
        <p:nvPicPr>
          <p:cNvPr id="11" name="Рисунок 10" descr="https://avatars.mds.yandex.net/get-zen_doc/1389531/pub_5d040608e648700de761ba95_5d04d644b50b640d9c69d9c7/scale_1200"/>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72200" y="3737232"/>
            <a:ext cx="2580640" cy="2999740"/>
          </a:xfrm>
          <a:prstGeom prst="rect">
            <a:avLst/>
          </a:prstGeom>
          <a:noFill/>
          <a:ln>
            <a:solidFill>
              <a:sysClr val="windowText" lastClr="000000"/>
            </a:solidFill>
          </a:ln>
        </p:spPr>
      </p:pic>
      <p:sp>
        <p:nvSpPr>
          <p:cNvPr id="12" name="Поле 99"/>
          <p:cNvSpPr txBox="1"/>
          <p:nvPr/>
        </p:nvSpPr>
        <p:spPr>
          <a:xfrm>
            <a:off x="25627" y="4113461"/>
            <a:ext cx="6202557" cy="5447241"/>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r>
              <a:rPr lang="ru-RU" sz="1400" b="1" dirty="0" smtClean="0">
                <a:solidFill>
                  <a:prstClr val="black"/>
                </a:solidFill>
                <a:latin typeface="Bookman Old Style"/>
                <a:ea typeface="Calibri"/>
                <a:cs typeface="Times New Roman"/>
              </a:rPr>
              <a:t>Дважды </a:t>
            </a:r>
            <a:r>
              <a:rPr lang="ru-RU" sz="1400" b="1" dirty="0">
                <a:solidFill>
                  <a:prstClr val="black"/>
                </a:solidFill>
                <a:latin typeface="Bookman Old Style"/>
                <a:ea typeface="Calibri"/>
                <a:cs typeface="Times New Roman"/>
              </a:rPr>
              <a:t>она проявила себя при разминировании зданий в Полоцке, где в брошенном немецком госпитале в кроватном матрасе нашла мину с «сюрпризом». </a:t>
            </a:r>
            <a:endParaRPr lang="ru-RU" sz="1400" b="1" dirty="0" smtClean="0">
              <a:solidFill>
                <a:prstClr val="black"/>
              </a:solidFill>
              <a:latin typeface="Bookman Old Style"/>
              <a:ea typeface="Calibri"/>
              <a:cs typeface="Times New Roman"/>
            </a:endParaRPr>
          </a:p>
          <a:p>
            <a:pPr indent="450215" algn="just"/>
            <a:r>
              <a:rPr lang="ru-RU" sz="1400" b="1" dirty="0">
                <a:solidFill>
                  <a:prstClr val="black"/>
                </a:solidFill>
                <a:latin typeface="Bookman Old Style"/>
                <a:ea typeface="Calibri"/>
                <a:cs typeface="Times New Roman"/>
              </a:rPr>
              <a:t>Вместе со своими «однополчанами» Дина встретила Победу, а после войны ей доверили роль «живого экспоната» в Музее боевой славы Центральной школы военного собаководства. </a:t>
            </a:r>
          </a:p>
          <a:p>
            <a:pPr indent="450215" algn="just"/>
            <a:r>
              <a:rPr lang="ru-RU" sz="1400" b="1" dirty="0">
                <a:solidFill>
                  <a:prstClr val="black"/>
                </a:solidFill>
                <a:latin typeface="Bookman Old Style"/>
                <a:ea typeface="Calibri"/>
                <a:cs typeface="Times New Roman"/>
              </a:rPr>
              <a:t>Собака-фронтовичка дожила до глубокой старости.</a:t>
            </a:r>
          </a:p>
          <a:p>
            <a:pPr indent="450215" algn="just"/>
            <a:endParaRPr lang="ru-RU" sz="1400" b="1" dirty="0">
              <a:solidFill>
                <a:prstClr val="black"/>
              </a:solidFill>
              <a:latin typeface="Bookman Old Style"/>
              <a:ea typeface="Calibri"/>
              <a:cs typeface="Times New Roman"/>
            </a:endParaRPr>
          </a:p>
        </p:txBody>
      </p:sp>
    </p:spTree>
    <p:extLst>
      <p:ext uri="{BB962C8B-B14F-4D97-AF65-F5344CB8AC3E}">
        <p14:creationId xmlns:p14="http://schemas.microsoft.com/office/powerpoint/2010/main" val="42925715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4" name="Picture 2" descr="https://1.bp.blogspot.com/-IhIeFL6l_Tw/XMCKOCImykI/AAAAAAAAArU/u5rAWHio_WQ18VcN7Gi6W5VYvXO-KlKFQCLcBGAs/s1600/18580285.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2" descr="https://thumbs.gfycat.com/InformalEarlyEuropeanfiresalamander-size_restricted.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5479" y="-77412"/>
            <a:ext cx="2365231" cy="1346943"/>
          </a:xfrm>
          <a:prstGeom prst="rect">
            <a:avLst/>
          </a:prstGeom>
          <a:noFill/>
          <a:extLst>
            <a:ext uri="{909E8E84-426E-40DD-AFC4-6F175D3DCCD1}">
              <a14:hiddenFill xmlns:a14="http://schemas.microsoft.com/office/drawing/2010/main">
                <a:solidFill>
                  <a:srgbClr val="FFFFFF"/>
                </a:solidFill>
              </a14:hiddenFill>
            </a:ext>
          </a:extLst>
        </p:spPr>
      </p:pic>
      <p:pic>
        <p:nvPicPr>
          <p:cNvPr id="13" name="Рисунок 12" descr="https://ic.pics.livejournal.com/tat_dream/42391788/305580/305580_original.jpg"/>
          <p:cNvPicPr/>
          <p:nvPr/>
        </p:nvPicPr>
        <p:blipFill rotWithShape="1">
          <a:blip r:embed="rId6">
            <a:extLst>
              <a:ext uri="{28A0092B-C50C-407E-A947-70E740481C1C}">
                <a14:useLocalDpi xmlns:a14="http://schemas.microsoft.com/office/drawing/2010/main" val="0"/>
              </a:ext>
            </a:extLst>
          </a:blip>
          <a:srcRect l="484" t="4791" r="2795" b="7773"/>
          <a:stretch/>
        </p:blipFill>
        <p:spPr bwMode="auto">
          <a:xfrm flipH="1">
            <a:off x="-7" y="1700808"/>
            <a:ext cx="9396543" cy="5157192"/>
          </a:xfrm>
          <a:prstGeom prst="rect">
            <a:avLst/>
          </a:prstGeom>
          <a:noFill/>
          <a:ln>
            <a:noFill/>
          </a:ln>
          <a:effectLst>
            <a:softEdge rad="635000"/>
          </a:effectLst>
          <a:extLst>
            <a:ext uri="{53640926-AAD7-44D8-BBD7-CCE9431645EC}">
              <a14:shadowObscured xmlns:a14="http://schemas.microsoft.com/office/drawing/2010/main"/>
            </a:ext>
          </a:extLst>
        </p:spPr>
      </p:pic>
      <p:sp>
        <p:nvSpPr>
          <p:cNvPr id="14" name="Поле 71"/>
          <p:cNvSpPr txBox="1"/>
          <p:nvPr/>
        </p:nvSpPr>
        <p:spPr>
          <a:xfrm>
            <a:off x="-540568" y="5916204"/>
            <a:ext cx="4423629" cy="941796"/>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15000"/>
              </a:lnSpc>
              <a:spcAft>
                <a:spcPts val="0"/>
              </a:spcAft>
            </a:pPr>
            <a:r>
              <a:rPr lang="ru-RU" sz="2400" b="1" dirty="0" smtClean="0">
                <a:ln w="12700">
                  <a:solidFill>
                    <a:sysClr val="windowText" lastClr="000000"/>
                  </a:solidFill>
                  <a:prstDash val="solid"/>
                </a:ln>
                <a:solidFill>
                  <a:srgbClr val="FF0000"/>
                </a:solidFill>
                <a:effectLst>
                  <a:outerShdw blurRad="41275" dist="20320" dir="1800000" algn="tl" rotWithShape="0">
                    <a:srgbClr val="000000">
                      <a:alpha val="40000"/>
                    </a:srgbClr>
                  </a:outerShdw>
                </a:effectLst>
                <a:latin typeface="Segoe Script"/>
                <a:ea typeface="Calibri"/>
                <a:cs typeface="Times New Roman"/>
              </a:rPr>
              <a:t>Собакам-героям</a:t>
            </a:r>
            <a:r>
              <a:rPr lang="ru-RU" sz="2400" b="1" dirty="0">
                <a:ln w="12700">
                  <a:solidFill>
                    <a:sysClr val="windowText" lastClr="000000"/>
                  </a:solidFill>
                  <a:prstDash val="solid"/>
                </a:ln>
                <a:solidFill>
                  <a:srgbClr val="FF0000"/>
                </a:solidFill>
                <a:effectLst>
                  <a:outerShdw blurRad="41275" dist="20320" dir="1800000" algn="tl" rotWithShape="0">
                    <a:srgbClr val="000000">
                      <a:alpha val="40000"/>
                    </a:srgbClr>
                  </a:outerShdw>
                </a:effectLst>
                <a:latin typeface="Calibri"/>
                <a:ea typeface="Calibri"/>
                <a:cs typeface="Times New Roman"/>
              </a:rPr>
              <a:t> </a:t>
            </a:r>
            <a:r>
              <a:rPr lang="ru-RU" sz="2400" b="1" dirty="0" smtClean="0">
                <a:ln w="12700">
                  <a:solidFill>
                    <a:sysClr val="windowText" lastClr="000000"/>
                  </a:solidFill>
                  <a:prstDash val="solid"/>
                </a:ln>
                <a:solidFill>
                  <a:srgbClr val="FF0000"/>
                </a:solidFill>
                <a:effectLst>
                  <a:outerShdw blurRad="41275" dist="20320" dir="1800000" algn="tl" rotWithShape="0">
                    <a:srgbClr val="000000">
                      <a:alpha val="40000"/>
                    </a:srgbClr>
                  </a:outerShdw>
                </a:effectLst>
                <a:latin typeface="Segoe Script"/>
                <a:ea typeface="Calibri"/>
                <a:cs typeface="Times New Roman"/>
              </a:rPr>
              <a:t>посвящается</a:t>
            </a:r>
            <a:r>
              <a:rPr lang="ru-RU" sz="2400" b="1" dirty="0">
                <a:ln w="12700">
                  <a:solidFill>
                    <a:sysClr val="windowText" lastClr="000000"/>
                  </a:solidFill>
                  <a:prstDash val="solid"/>
                </a:ln>
                <a:solidFill>
                  <a:srgbClr val="FF0000"/>
                </a:solidFill>
                <a:effectLst>
                  <a:outerShdw blurRad="41275" dist="20320" dir="1800000" algn="tl" rotWithShape="0">
                    <a:srgbClr val="000000">
                      <a:alpha val="40000"/>
                    </a:srgbClr>
                  </a:outerShdw>
                </a:effectLst>
                <a:latin typeface="Segoe Script"/>
                <a:ea typeface="Calibri"/>
                <a:cs typeface="Times New Roman"/>
              </a:rPr>
              <a:t>…</a:t>
            </a:r>
            <a:endParaRPr lang="ru-RU" sz="2400" b="1" dirty="0">
              <a:ln w="12700">
                <a:solidFill>
                  <a:sysClr val="windowText" lastClr="000000"/>
                </a:solidFill>
                <a:prstDash val="solid"/>
              </a:ln>
              <a:solidFill>
                <a:srgbClr val="FF0000"/>
              </a:solidFill>
              <a:effectLst>
                <a:outerShdw blurRad="41275" dist="20320" dir="1800000" algn="tl" rotWithShape="0">
                  <a:srgbClr val="000000">
                    <a:alpha val="40000"/>
                  </a:srgbClr>
                </a:outerShdw>
              </a:effectLst>
              <a:latin typeface="Calibri"/>
              <a:ea typeface="Calibri"/>
              <a:cs typeface="Times New Roman"/>
            </a:endParaRPr>
          </a:p>
        </p:txBody>
      </p:sp>
      <p:sp>
        <p:nvSpPr>
          <p:cNvPr id="15" name="Поле 81"/>
          <p:cNvSpPr txBox="1"/>
          <p:nvPr/>
        </p:nvSpPr>
        <p:spPr>
          <a:xfrm>
            <a:off x="1167921" y="-171400"/>
            <a:ext cx="6934200" cy="8727182"/>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0"/>
              </a:spcAft>
            </a:pPr>
            <a:r>
              <a:rPr lang="ru-RU" sz="6000" b="1" dirty="0">
                <a:ln w="6350" cap="flat" cmpd="sng" algn="ctr">
                  <a:solidFill>
                    <a:sysClr val="windowText" lastClr="000000"/>
                  </a:solidFill>
                  <a:prstDash val="solid"/>
                  <a:round/>
                </a:ln>
                <a:solidFill>
                  <a:srgbClr val="FFFF00"/>
                </a:solidFill>
                <a:effectLst>
                  <a:outerShdw blurRad="41275" dist="20320" dir="1800000" algn="tl">
                    <a:srgbClr val="000000">
                      <a:alpha val="40000"/>
                    </a:srgbClr>
                  </a:outerShdw>
                </a:effectLst>
                <a:latin typeface="Monotype Corsiva"/>
                <a:ea typeface="Calibri"/>
                <a:cs typeface="Times New Roman"/>
              </a:rPr>
              <a:t>Собаки на </a:t>
            </a:r>
            <a:r>
              <a:rPr lang="ru-RU" sz="6000" b="1" dirty="0" smtClean="0">
                <a:ln w="6350" cap="flat" cmpd="sng" algn="ctr">
                  <a:solidFill>
                    <a:sysClr val="windowText" lastClr="000000"/>
                  </a:solidFill>
                  <a:prstDash val="solid"/>
                  <a:round/>
                </a:ln>
                <a:solidFill>
                  <a:srgbClr val="FFFF00"/>
                </a:solidFill>
                <a:effectLst>
                  <a:outerShdw blurRad="41275" dist="20320" dir="1800000" algn="tl">
                    <a:srgbClr val="000000">
                      <a:alpha val="40000"/>
                    </a:srgbClr>
                  </a:outerShdw>
                </a:effectLst>
                <a:latin typeface="Monotype Corsiva"/>
                <a:ea typeface="Calibri"/>
                <a:cs typeface="Times New Roman"/>
              </a:rPr>
              <a:t>войне</a:t>
            </a:r>
            <a:r>
              <a:rPr lang="ru-RU" sz="6000" b="1" dirty="0" smtClean="0">
                <a:effectLst/>
                <a:latin typeface="Monotype Corsiva"/>
                <a:ea typeface="Calibri"/>
                <a:cs typeface="Times New Roman"/>
              </a:rPr>
              <a:t> </a:t>
            </a:r>
            <a:endParaRPr lang="ru-RU" sz="6000" dirty="0">
              <a:effectLst/>
              <a:latin typeface="Calibri"/>
              <a:ea typeface="Calibri"/>
              <a:cs typeface="Times New Roman"/>
            </a:endParaRPr>
          </a:p>
          <a:p>
            <a:pPr algn="ctr">
              <a:lnSpc>
                <a:spcPct val="115000"/>
              </a:lnSpc>
              <a:spcAft>
                <a:spcPts val="0"/>
              </a:spcAft>
            </a:pPr>
            <a:endParaRPr lang="ru-RU" b="1" dirty="0" smtClean="0">
              <a:solidFill>
                <a:srgbClr val="002060"/>
              </a:solidFill>
              <a:effectLst/>
              <a:latin typeface="Monotype Corsiva"/>
              <a:ea typeface="Calibri"/>
              <a:cs typeface="Times New Roman"/>
            </a:endParaRPr>
          </a:p>
          <a:p>
            <a:pPr algn="ctr">
              <a:lnSpc>
                <a:spcPct val="115000"/>
              </a:lnSpc>
              <a:spcAft>
                <a:spcPts val="0"/>
              </a:spcAft>
            </a:pPr>
            <a:r>
              <a:rPr lang="ru-RU" b="1" dirty="0" smtClean="0">
                <a:solidFill>
                  <a:srgbClr val="002060"/>
                </a:solidFill>
                <a:effectLst/>
                <a:latin typeface="Monotype Corsiva"/>
                <a:ea typeface="Calibri"/>
                <a:cs typeface="Times New Roman"/>
              </a:rPr>
              <a:t>Сколько </a:t>
            </a:r>
            <a:r>
              <a:rPr lang="ru-RU" b="1" dirty="0">
                <a:solidFill>
                  <a:srgbClr val="002060"/>
                </a:solidFill>
                <a:effectLst/>
                <a:latin typeface="Monotype Corsiva"/>
                <a:ea typeface="Calibri"/>
                <a:cs typeface="Times New Roman"/>
              </a:rPr>
              <a:t>сказано слов? </a:t>
            </a:r>
            <a:endParaRPr lang="ru-RU" dirty="0">
              <a:effectLst/>
              <a:latin typeface="Calibri"/>
              <a:ea typeface="Calibri"/>
              <a:cs typeface="Times New Roman"/>
            </a:endParaRPr>
          </a:p>
          <a:p>
            <a:pPr algn="ctr">
              <a:lnSpc>
                <a:spcPct val="115000"/>
              </a:lnSpc>
              <a:spcAft>
                <a:spcPts val="0"/>
              </a:spcAft>
            </a:pPr>
            <a:r>
              <a:rPr lang="ru-RU" b="1" dirty="0">
                <a:solidFill>
                  <a:srgbClr val="002060"/>
                </a:solidFill>
                <a:effectLst/>
                <a:latin typeface="Monotype Corsiva"/>
                <a:ea typeface="Calibri"/>
                <a:cs typeface="Times New Roman"/>
              </a:rPr>
              <a:t>Может чья-нибудь муза устала </a:t>
            </a:r>
            <a:endParaRPr lang="ru-RU" dirty="0">
              <a:effectLst/>
              <a:latin typeface="Calibri"/>
              <a:ea typeface="Calibri"/>
              <a:cs typeface="Times New Roman"/>
            </a:endParaRPr>
          </a:p>
          <a:p>
            <a:pPr algn="ctr">
              <a:lnSpc>
                <a:spcPct val="115000"/>
              </a:lnSpc>
              <a:spcAft>
                <a:spcPts val="0"/>
              </a:spcAft>
            </a:pPr>
            <a:r>
              <a:rPr lang="ru-RU" b="1" dirty="0">
                <a:solidFill>
                  <a:srgbClr val="002060"/>
                </a:solidFill>
                <a:effectLst/>
                <a:latin typeface="Monotype Corsiva"/>
                <a:ea typeface="Calibri"/>
                <a:cs typeface="Times New Roman"/>
              </a:rPr>
              <a:t>Говорить о войне, </a:t>
            </a:r>
            <a:endParaRPr lang="ru-RU" dirty="0">
              <a:effectLst/>
              <a:latin typeface="Calibri"/>
              <a:ea typeface="Calibri"/>
              <a:cs typeface="Times New Roman"/>
            </a:endParaRPr>
          </a:p>
          <a:p>
            <a:pPr algn="ctr">
              <a:lnSpc>
                <a:spcPct val="115000"/>
              </a:lnSpc>
              <a:spcAft>
                <a:spcPts val="0"/>
              </a:spcAft>
            </a:pPr>
            <a:r>
              <a:rPr lang="ru-RU" b="1" dirty="0">
                <a:solidFill>
                  <a:srgbClr val="002060"/>
                </a:solidFill>
                <a:effectLst/>
                <a:latin typeface="Monotype Corsiva"/>
                <a:ea typeface="Calibri"/>
                <a:cs typeface="Times New Roman"/>
              </a:rPr>
              <a:t>И тревожить солдатские сны. </a:t>
            </a:r>
            <a:endParaRPr lang="ru-RU" dirty="0">
              <a:effectLst/>
              <a:latin typeface="Calibri"/>
              <a:ea typeface="Calibri"/>
              <a:cs typeface="Times New Roman"/>
            </a:endParaRPr>
          </a:p>
          <a:p>
            <a:pPr algn="ctr">
              <a:lnSpc>
                <a:spcPct val="115000"/>
              </a:lnSpc>
              <a:spcAft>
                <a:spcPts val="0"/>
              </a:spcAft>
            </a:pPr>
            <a:r>
              <a:rPr lang="ru-RU" b="1" dirty="0">
                <a:solidFill>
                  <a:srgbClr val="002060"/>
                </a:solidFill>
                <a:effectLst/>
                <a:latin typeface="Monotype Corsiva"/>
                <a:ea typeface="Calibri"/>
                <a:cs typeface="Times New Roman"/>
              </a:rPr>
              <a:t>Только кажется мне, </a:t>
            </a:r>
            <a:endParaRPr lang="ru-RU" dirty="0">
              <a:effectLst/>
              <a:latin typeface="Calibri"/>
              <a:ea typeface="Calibri"/>
              <a:cs typeface="Times New Roman"/>
            </a:endParaRPr>
          </a:p>
          <a:p>
            <a:pPr algn="ctr">
              <a:lnSpc>
                <a:spcPct val="115000"/>
              </a:lnSpc>
              <a:spcAft>
                <a:spcPts val="0"/>
              </a:spcAft>
            </a:pPr>
            <a:r>
              <a:rPr lang="ru-RU" b="1" dirty="0">
                <a:solidFill>
                  <a:srgbClr val="002060"/>
                </a:solidFill>
                <a:effectLst/>
                <a:latin typeface="Monotype Corsiva"/>
                <a:ea typeface="Calibri"/>
                <a:cs typeface="Times New Roman"/>
              </a:rPr>
              <a:t>До обиды написано мало </a:t>
            </a:r>
            <a:endParaRPr lang="ru-RU" dirty="0">
              <a:effectLst/>
              <a:latin typeface="Calibri"/>
              <a:ea typeface="Calibri"/>
              <a:cs typeface="Times New Roman"/>
            </a:endParaRPr>
          </a:p>
          <a:p>
            <a:pPr algn="ctr">
              <a:lnSpc>
                <a:spcPct val="115000"/>
              </a:lnSpc>
              <a:spcAft>
                <a:spcPts val="0"/>
              </a:spcAft>
            </a:pPr>
            <a:r>
              <a:rPr lang="ru-RU" b="1" dirty="0">
                <a:solidFill>
                  <a:srgbClr val="002060"/>
                </a:solidFill>
                <a:effectLst/>
                <a:latin typeface="Monotype Corsiva"/>
                <a:ea typeface="Calibri"/>
                <a:cs typeface="Times New Roman"/>
              </a:rPr>
              <a:t>О собаках - бойцах,</a:t>
            </a:r>
            <a:endParaRPr lang="ru-RU" dirty="0">
              <a:effectLst/>
              <a:latin typeface="Calibri"/>
              <a:ea typeface="Calibri"/>
              <a:cs typeface="Times New Roman"/>
            </a:endParaRPr>
          </a:p>
          <a:p>
            <a:pPr algn="ctr">
              <a:lnSpc>
                <a:spcPct val="115000"/>
              </a:lnSpc>
              <a:spcAft>
                <a:spcPts val="0"/>
              </a:spcAft>
            </a:pPr>
            <a:r>
              <a:rPr lang="ru-RU" b="1" dirty="0">
                <a:solidFill>
                  <a:srgbClr val="002060"/>
                </a:solidFill>
                <a:effectLst/>
                <a:latin typeface="Monotype Corsiva"/>
                <a:ea typeface="Calibri"/>
                <a:cs typeface="Times New Roman"/>
              </a:rPr>
              <a:t>Защищавших нас в годы войны. </a:t>
            </a:r>
            <a:endParaRPr lang="ru-RU" dirty="0">
              <a:effectLst/>
              <a:latin typeface="Calibri"/>
              <a:ea typeface="Calibri"/>
              <a:cs typeface="Times New Roman"/>
            </a:endParaRPr>
          </a:p>
          <a:p>
            <a:pPr algn="ctr">
              <a:lnSpc>
                <a:spcPct val="115000"/>
              </a:lnSpc>
              <a:spcAft>
                <a:spcPts val="0"/>
              </a:spcAft>
            </a:pPr>
            <a:r>
              <a:rPr lang="ru-RU" b="1" dirty="0">
                <a:solidFill>
                  <a:srgbClr val="002060"/>
                </a:solidFill>
                <a:effectLst/>
                <a:latin typeface="Monotype Corsiva"/>
                <a:ea typeface="Calibri"/>
                <a:cs typeface="Times New Roman"/>
              </a:rPr>
              <a:t>Стёрлись в памяти клички, </a:t>
            </a:r>
            <a:endParaRPr lang="ru-RU" dirty="0">
              <a:effectLst/>
              <a:latin typeface="Calibri"/>
              <a:ea typeface="Calibri"/>
              <a:cs typeface="Times New Roman"/>
            </a:endParaRPr>
          </a:p>
          <a:p>
            <a:pPr algn="ctr">
              <a:lnSpc>
                <a:spcPct val="115000"/>
              </a:lnSpc>
              <a:spcAft>
                <a:spcPts val="0"/>
              </a:spcAft>
            </a:pPr>
            <a:r>
              <a:rPr lang="ru-RU" b="1" dirty="0">
                <a:solidFill>
                  <a:srgbClr val="002060"/>
                </a:solidFill>
                <a:effectLst/>
                <a:latin typeface="Monotype Corsiva"/>
                <a:ea typeface="Calibri"/>
                <a:cs typeface="Times New Roman"/>
              </a:rPr>
              <a:t>Не вспомнить теперь и мордашку. </a:t>
            </a:r>
            <a:endParaRPr lang="ru-RU" dirty="0">
              <a:effectLst/>
              <a:latin typeface="Calibri"/>
              <a:ea typeface="Calibri"/>
              <a:cs typeface="Times New Roman"/>
            </a:endParaRPr>
          </a:p>
          <a:p>
            <a:pPr algn="ctr">
              <a:lnSpc>
                <a:spcPct val="115000"/>
              </a:lnSpc>
              <a:spcAft>
                <a:spcPts val="0"/>
              </a:spcAft>
            </a:pPr>
            <a:r>
              <a:rPr lang="ru-RU" b="1" dirty="0">
                <a:solidFill>
                  <a:srgbClr val="002060"/>
                </a:solidFill>
                <a:effectLst/>
                <a:latin typeface="Monotype Corsiva"/>
                <a:ea typeface="Calibri"/>
                <a:cs typeface="Times New Roman"/>
              </a:rPr>
              <a:t>Мы, пришедшие позже, </a:t>
            </a:r>
            <a:endParaRPr lang="ru-RU" dirty="0">
              <a:effectLst/>
              <a:latin typeface="Calibri"/>
              <a:ea typeface="Calibri"/>
              <a:cs typeface="Times New Roman"/>
            </a:endParaRPr>
          </a:p>
          <a:p>
            <a:pPr algn="ctr">
              <a:lnSpc>
                <a:spcPct val="115000"/>
              </a:lnSpc>
              <a:spcAft>
                <a:spcPts val="0"/>
              </a:spcAft>
            </a:pPr>
            <a:r>
              <a:rPr lang="ru-RU" b="1" dirty="0">
                <a:solidFill>
                  <a:srgbClr val="002060"/>
                </a:solidFill>
                <a:effectLst/>
                <a:latin typeface="Monotype Corsiva"/>
                <a:ea typeface="Calibri"/>
                <a:cs typeface="Times New Roman"/>
              </a:rPr>
              <a:t>не знаем совсем ничего </a:t>
            </a:r>
            <a:endParaRPr lang="ru-RU" dirty="0">
              <a:effectLst/>
              <a:latin typeface="Calibri"/>
              <a:ea typeface="Calibri"/>
              <a:cs typeface="Times New Roman"/>
            </a:endParaRPr>
          </a:p>
          <a:p>
            <a:pPr algn="ctr">
              <a:lnSpc>
                <a:spcPct val="115000"/>
              </a:lnSpc>
              <a:spcAft>
                <a:spcPts val="0"/>
              </a:spcAft>
            </a:pPr>
            <a:r>
              <a:rPr lang="ru-RU" b="1" dirty="0">
                <a:solidFill>
                  <a:srgbClr val="002060"/>
                </a:solidFill>
                <a:effectLst/>
                <a:latin typeface="Monotype Corsiva"/>
                <a:ea typeface="Calibri"/>
                <a:cs typeface="Times New Roman"/>
              </a:rPr>
              <a:t>Лишь седой ветеран </a:t>
            </a:r>
            <a:endParaRPr lang="ru-RU" dirty="0">
              <a:effectLst/>
              <a:latin typeface="Calibri"/>
              <a:ea typeface="Calibri"/>
              <a:cs typeface="Times New Roman"/>
            </a:endParaRPr>
          </a:p>
          <a:p>
            <a:pPr algn="ctr">
              <a:lnSpc>
                <a:spcPct val="115000"/>
              </a:lnSpc>
              <a:spcAft>
                <a:spcPts val="0"/>
              </a:spcAft>
            </a:pPr>
            <a:r>
              <a:rPr lang="ru-RU" b="1" dirty="0">
                <a:solidFill>
                  <a:srgbClr val="002060"/>
                </a:solidFill>
                <a:effectLst/>
                <a:latin typeface="Monotype Corsiva"/>
                <a:ea typeface="Calibri"/>
                <a:cs typeface="Times New Roman"/>
              </a:rPr>
              <a:t>Еще помнит собачью упряжку, </a:t>
            </a:r>
            <a:endParaRPr lang="ru-RU" dirty="0">
              <a:effectLst/>
              <a:latin typeface="Calibri"/>
              <a:ea typeface="Calibri"/>
              <a:cs typeface="Times New Roman"/>
            </a:endParaRPr>
          </a:p>
          <a:p>
            <a:pPr algn="ctr">
              <a:lnSpc>
                <a:spcPct val="115000"/>
              </a:lnSpc>
              <a:spcAft>
                <a:spcPts val="0"/>
              </a:spcAft>
            </a:pPr>
            <a:r>
              <a:rPr lang="ru-RU" b="1" dirty="0">
                <a:solidFill>
                  <a:srgbClr val="002060"/>
                </a:solidFill>
                <a:effectLst/>
                <a:latin typeface="Monotype Corsiva"/>
                <a:ea typeface="Calibri"/>
                <a:cs typeface="Times New Roman"/>
              </a:rPr>
              <a:t>В медсанбат дотащившую </a:t>
            </a:r>
            <a:endParaRPr lang="ru-RU" dirty="0">
              <a:effectLst/>
              <a:latin typeface="Calibri"/>
              <a:ea typeface="Calibri"/>
              <a:cs typeface="Times New Roman"/>
            </a:endParaRPr>
          </a:p>
          <a:p>
            <a:pPr algn="ctr">
              <a:lnSpc>
                <a:spcPct val="115000"/>
              </a:lnSpc>
              <a:spcAft>
                <a:spcPts val="0"/>
              </a:spcAft>
            </a:pPr>
            <a:r>
              <a:rPr lang="ru-RU" b="1" dirty="0">
                <a:solidFill>
                  <a:srgbClr val="002060"/>
                </a:solidFill>
                <a:effectLst/>
                <a:latin typeface="Monotype Corsiva"/>
                <a:ea typeface="Calibri"/>
                <a:cs typeface="Times New Roman"/>
              </a:rPr>
              <a:t>С поля боя когда-то его. </a:t>
            </a:r>
            <a:endParaRPr lang="ru-RU" dirty="0">
              <a:effectLst/>
              <a:latin typeface="Calibri"/>
              <a:ea typeface="Calibri"/>
              <a:cs typeface="Times New Roman"/>
            </a:endParaRPr>
          </a:p>
          <a:p>
            <a:pPr algn="ctr">
              <a:lnSpc>
                <a:spcPct val="115000"/>
              </a:lnSpc>
              <a:spcAft>
                <a:spcPts val="0"/>
              </a:spcAft>
            </a:pPr>
            <a:r>
              <a:rPr lang="ru-RU" b="1" dirty="0">
                <a:effectLst/>
                <a:latin typeface="Monotype Corsiva"/>
                <a:ea typeface="Calibri"/>
                <a:cs typeface="Times New Roman"/>
              </a:rPr>
              <a:t>                                                       </a:t>
            </a:r>
            <a:r>
              <a:rPr lang="ru-RU" b="1" dirty="0" err="1">
                <a:effectLst/>
                <a:latin typeface="Monotype Corsiva"/>
                <a:ea typeface="Calibri"/>
                <a:cs typeface="Times New Roman"/>
              </a:rPr>
              <a:t>С.Ерошенко</a:t>
            </a:r>
            <a:endParaRPr lang="ru-RU" dirty="0">
              <a:effectLst/>
              <a:latin typeface="Calibri"/>
              <a:ea typeface="Calibri"/>
              <a:cs typeface="Times New Roman"/>
            </a:endParaRPr>
          </a:p>
          <a:p>
            <a:pPr algn="ctr">
              <a:lnSpc>
                <a:spcPct val="115000"/>
              </a:lnSpc>
              <a:spcAft>
                <a:spcPts val="0"/>
              </a:spcAft>
            </a:pPr>
            <a:r>
              <a:rPr lang="ru-RU" b="1" dirty="0">
                <a:effectLst/>
                <a:latin typeface="Monotype Corsiva"/>
                <a:ea typeface="Calibri"/>
                <a:cs typeface="Times New Roman"/>
              </a:rPr>
              <a:t> </a:t>
            </a:r>
            <a:endParaRPr lang="ru-RU" dirty="0">
              <a:effectLst/>
              <a:latin typeface="Calibri"/>
              <a:ea typeface="Calibri"/>
              <a:cs typeface="Times New Roman"/>
            </a:endParaRPr>
          </a:p>
          <a:p>
            <a:pPr algn="ctr">
              <a:lnSpc>
                <a:spcPct val="115000"/>
              </a:lnSpc>
              <a:spcAft>
                <a:spcPts val="0"/>
              </a:spcAft>
            </a:pPr>
            <a:r>
              <a:rPr lang="ru-RU" sz="2600" b="1" dirty="0">
                <a:effectLst/>
                <a:latin typeface="Monotype Corsiva"/>
                <a:ea typeface="Calibri"/>
                <a:cs typeface="Times New Roman"/>
              </a:rPr>
              <a:t> </a:t>
            </a:r>
            <a:endParaRPr lang="ru-RU" sz="1100" dirty="0">
              <a:effectLst/>
              <a:latin typeface="Calibri"/>
              <a:ea typeface="Calibri"/>
              <a:cs typeface="Times New Roman"/>
            </a:endParaRPr>
          </a:p>
        </p:txBody>
      </p:sp>
    </p:spTree>
    <p:extLst>
      <p:ext uri="{BB962C8B-B14F-4D97-AF65-F5344CB8AC3E}">
        <p14:creationId xmlns:p14="http://schemas.microsoft.com/office/powerpoint/2010/main" val="37879407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6" name="Picture 18" descr="https://i.gifer.com/23wA.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59331" y="-171400"/>
            <a:ext cx="1923019" cy="165719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1.bp.blogspot.com/-IhIeFL6l_Tw/XMCKOCImykI/AAAAAAAAArU/u5rAWHio_WQ18VcN7Gi6W5VYvXO-KlKFQCLcBGAs/s1600/18580285.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sp>
        <p:nvSpPr>
          <p:cNvPr id="8" name="Поле 99"/>
          <p:cNvSpPr txBox="1"/>
          <p:nvPr/>
        </p:nvSpPr>
        <p:spPr>
          <a:xfrm>
            <a:off x="25627" y="1269531"/>
            <a:ext cx="7138661" cy="410368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spcAft>
                <a:spcPts val="0"/>
              </a:spcAft>
            </a:pPr>
            <a:r>
              <a:rPr lang="ru-RU" sz="1400" b="1" dirty="0">
                <a:latin typeface="Bookman Old Style"/>
                <a:ea typeface="Calibri"/>
                <a:cs typeface="Times New Roman"/>
              </a:rPr>
              <a:t>Во время Второй Мировой войны кошки часто брались на борт субмарин, чтобы служить детекторами чистоты воздуха и предупреждать о газовой атаке. Но не только этим и предсказаниями бомбёжек они спасали людей.</a:t>
            </a:r>
          </a:p>
          <a:p>
            <a:pPr indent="450215" algn="just">
              <a:spcAft>
                <a:spcPts val="0"/>
              </a:spcAft>
            </a:pPr>
            <a:r>
              <a:rPr lang="ru-RU" sz="1400" b="1" dirty="0">
                <a:latin typeface="Bookman Old Style"/>
                <a:ea typeface="Calibri"/>
                <a:cs typeface="Times New Roman"/>
              </a:rPr>
              <a:t>Кошки всегда гуляют сами по себе, но в военные годы даже эти вольные создания спасали человеческие жизни. В дни блокады Ленинграда, кошки приносили своим хозяевам добычу, умирая от голода. По итогу и сами питомцы становились едой, как и другие животные.</a:t>
            </a:r>
          </a:p>
          <a:p>
            <a:pPr indent="450215" algn="just">
              <a:spcAft>
                <a:spcPts val="0"/>
              </a:spcAft>
            </a:pPr>
            <a:r>
              <a:rPr lang="ru-RU" sz="1400" b="1" dirty="0">
                <a:latin typeface="Bookman Old Style"/>
                <a:ea typeface="Calibri"/>
                <a:cs typeface="Times New Roman"/>
              </a:rPr>
              <a:t>Свою главную роль пушистые защитники сыграли после окончания осады. Ленинград полностью лишился кошек, потому в скором времени город заполонили крысы. Грызуны атаковали и без того скудные запасы с провиантом, вновь обрекая жителей на голод. На помощь подоспели целые вагоны с усатыми и хвостатыми охотниками. Кошек завозили из городов Сибири. Очереди за питомцами составляла конкуренцию только очередь за хлебом.</a:t>
            </a:r>
          </a:p>
          <a:p>
            <a:pPr indent="450215" algn="just">
              <a:spcAft>
                <a:spcPts val="0"/>
              </a:spcAft>
            </a:pPr>
            <a:r>
              <a:rPr lang="ru-RU" sz="1400" b="1" dirty="0">
                <a:latin typeface="Bookman Old Style"/>
                <a:ea typeface="Calibri"/>
                <a:cs typeface="Times New Roman"/>
              </a:rPr>
              <a:t>Нельзя не отметить, что </a:t>
            </a:r>
            <a:r>
              <a:rPr lang="ru-RU" sz="1400" b="1" dirty="0" err="1">
                <a:latin typeface="Bookman Old Style"/>
                <a:ea typeface="Calibri"/>
                <a:cs typeface="Times New Roman"/>
              </a:rPr>
              <a:t>мурлыкающие</a:t>
            </a:r>
            <a:r>
              <a:rPr lang="ru-RU" sz="1400" b="1" dirty="0">
                <a:latin typeface="Bookman Old Style"/>
                <a:ea typeface="Calibri"/>
                <a:cs typeface="Times New Roman"/>
              </a:rPr>
              <a:t> бойцы поднимали боевой дух солдат. Кошки помогали справиться со стрессом и навевали тёплые воспоминания о доме. Пришедшему животному всегда были рады. К тому же, кошки служили пушистой охраной для всей провизии, избавляя людей от мышей и крыс.</a:t>
            </a:r>
          </a:p>
          <a:p>
            <a:pPr indent="450215" algn="just">
              <a:spcAft>
                <a:spcPts val="0"/>
              </a:spcAft>
            </a:pPr>
            <a:r>
              <a:rPr lang="ru-RU" sz="1400" b="1" dirty="0">
                <a:latin typeface="Bookman Old Style"/>
                <a:ea typeface="Calibri"/>
                <a:cs typeface="Times New Roman"/>
              </a:rPr>
              <a:t>Для кошек, спасших наибольшее количество человеческих жизней во время военного времени, была учреждена специальная медаль «Мы тоже служим Родине». Эта награда считается одной из самых почётных в зверином мире.</a:t>
            </a:r>
          </a:p>
          <a:p>
            <a:pPr indent="450215" algn="just">
              <a:lnSpc>
                <a:spcPct val="115000"/>
              </a:lnSpc>
              <a:spcAft>
                <a:spcPts val="0"/>
              </a:spcAft>
            </a:pPr>
            <a:r>
              <a:rPr lang="ru-RU" sz="1600" dirty="0">
                <a:effectLst/>
                <a:latin typeface="Calibri"/>
                <a:ea typeface="Calibri"/>
                <a:cs typeface="Times New Roman"/>
              </a:rPr>
              <a:t> </a:t>
            </a:r>
            <a:endParaRPr lang="ru-RU" sz="1100" dirty="0">
              <a:effectLst/>
              <a:latin typeface="Calibri"/>
              <a:ea typeface="Calibri"/>
              <a:cs typeface="Times New Roman"/>
            </a:endParaRPr>
          </a:p>
        </p:txBody>
      </p:sp>
      <p:sp>
        <p:nvSpPr>
          <p:cNvPr id="9" name="Прямоугольник 8"/>
          <p:cNvSpPr/>
          <p:nvPr/>
        </p:nvSpPr>
        <p:spPr>
          <a:xfrm>
            <a:off x="1304371" y="0"/>
            <a:ext cx="6862907" cy="1200329"/>
          </a:xfrm>
          <a:prstGeom prst="rect">
            <a:avLst/>
          </a:prstGeom>
          <a:noFill/>
        </p:spPr>
        <p:txBody>
          <a:bodyPr wrap="square" lIns="91440" tIns="45720" rIns="91440" bIns="45720">
            <a:spAutoFit/>
          </a:bodyPr>
          <a:lstStyle/>
          <a:p>
            <a:pPr algn="ctr"/>
            <a:r>
              <a:rPr lang="ru-RU" sz="7200" b="1" dirty="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rPr>
              <a:t>Кошки</a:t>
            </a:r>
            <a:endParaRPr lang="ru-RU" sz="7200" b="1" cap="none" spc="0" dirty="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endParaRPr>
          </a:p>
        </p:txBody>
      </p:sp>
      <p:pic>
        <p:nvPicPr>
          <p:cNvPr id="10" name="Рисунок 9" descr="Подвиги кошек в Великой Отечественной войне увековечены в нескольких памятниках."/>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164288" y="1660358"/>
            <a:ext cx="1872208" cy="1364575"/>
          </a:xfrm>
          <a:prstGeom prst="rect">
            <a:avLst/>
          </a:prstGeom>
          <a:noFill/>
          <a:ln>
            <a:solidFill>
              <a:sysClr val="windowText" lastClr="000000"/>
            </a:solidFill>
          </a:ln>
        </p:spPr>
      </p:pic>
      <p:sp>
        <p:nvSpPr>
          <p:cNvPr id="11" name="Поле 8207"/>
          <p:cNvSpPr txBox="1"/>
          <p:nvPr/>
        </p:nvSpPr>
        <p:spPr>
          <a:xfrm>
            <a:off x="7112663" y="3032234"/>
            <a:ext cx="1975458" cy="934658"/>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15000"/>
              </a:lnSpc>
              <a:spcBef>
                <a:spcPts val="0"/>
              </a:spcBef>
              <a:spcAft>
                <a:spcPts val="0"/>
              </a:spcAft>
              <a:buClrTx/>
              <a:buSzTx/>
              <a:buFontTx/>
              <a:buNone/>
              <a:tabLst/>
              <a:defRPr/>
            </a:pPr>
            <a:r>
              <a:rPr kumimoji="0" lang="ru-RU" sz="1400" b="1" i="0" u="none" strike="noStrike" kern="0" cap="none" spc="0" normalizeH="0" baseline="0" noProof="0" dirty="0">
                <a:ln>
                  <a:noFill/>
                </a:ln>
                <a:solidFill>
                  <a:srgbClr val="002060"/>
                </a:solidFill>
                <a:effectLst/>
                <a:uLnTx/>
                <a:uFillTx/>
                <a:latin typeface="Monotype Corsiva"/>
                <a:ea typeface="Calibri"/>
                <a:cs typeface="Times New Roman"/>
              </a:rPr>
              <a:t>Подвиги кошек в Великой Отечественной войне</a:t>
            </a:r>
            <a:endParaRPr kumimoji="0" lang="ru-RU" sz="1100" b="0" i="0" u="none" strike="noStrike" kern="0" cap="none" spc="0" normalizeH="0" baseline="0" noProof="0" dirty="0">
              <a:ln>
                <a:noFill/>
              </a:ln>
              <a:solidFill>
                <a:sysClr val="windowText" lastClr="000000"/>
              </a:solidFill>
              <a:effectLst/>
              <a:uLnTx/>
              <a:uFillTx/>
              <a:latin typeface="Calibri"/>
              <a:ea typeface="Calibri"/>
              <a:cs typeface="Times New Roman"/>
            </a:endParaRPr>
          </a:p>
          <a:p>
            <a:pPr marL="0" marR="0" lvl="0" indent="0" algn="ctr" defTabSz="914400" eaLnBrk="1" fontAlgn="auto" latinLnBrk="0" hangingPunct="1">
              <a:lnSpc>
                <a:spcPct val="115000"/>
              </a:lnSpc>
              <a:spcBef>
                <a:spcPts val="0"/>
              </a:spcBef>
              <a:spcAft>
                <a:spcPts val="0"/>
              </a:spcAft>
              <a:buClrTx/>
              <a:buSzTx/>
              <a:buFontTx/>
              <a:buNone/>
              <a:tabLst/>
              <a:defRPr/>
            </a:pPr>
            <a:r>
              <a:rPr kumimoji="0" lang="ru-RU" sz="1400" b="1" i="0" u="none" strike="noStrike" kern="0" cap="none" spc="0" normalizeH="0" baseline="0" noProof="0" dirty="0">
                <a:ln>
                  <a:noFill/>
                </a:ln>
                <a:solidFill>
                  <a:srgbClr val="002060"/>
                </a:solidFill>
                <a:effectLst/>
                <a:uLnTx/>
                <a:uFillTx/>
                <a:latin typeface="Monotype Corsiva"/>
                <a:ea typeface="Calibri"/>
                <a:cs typeface="Times New Roman"/>
              </a:rPr>
              <a:t>увековечены в нескольких памятниках.</a:t>
            </a:r>
            <a:endParaRPr kumimoji="0" lang="ru-RU" sz="1100" b="0" i="0" u="none" strike="noStrike" kern="0" cap="none" spc="0" normalizeH="0" baseline="0" noProof="0" dirty="0">
              <a:ln>
                <a:noFill/>
              </a:ln>
              <a:solidFill>
                <a:sysClr val="windowText" lastClr="000000"/>
              </a:solidFill>
              <a:effectLst/>
              <a:uLnTx/>
              <a:uFillTx/>
              <a:latin typeface="Calibri"/>
              <a:ea typeface="Calibri"/>
              <a:cs typeface="Times New Roman"/>
            </a:endParaRPr>
          </a:p>
        </p:txBody>
      </p:sp>
      <p:pic>
        <p:nvPicPr>
          <p:cNvPr id="12" name="Рисунок 11" descr="hello_html_m827f67b.jp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157921" y="4221088"/>
            <a:ext cx="1872207" cy="1440160"/>
          </a:xfrm>
          <a:prstGeom prst="rect">
            <a:avLst/>
          </a:prstGeom>
          <a:noFill/>
          <a:ln>
            <a:solidFill>
              <a:sysClr val="windowText" lastClr="000000"/>
            </a:solidFill>
          </a:ln>
        </p:spPr>
      </p:pic>
      <p:sp>
        <p:nvSpPr>
          <p:cNvPr id="13" name="Поле 8219"/>
          <p:cNvSpPr txBox="1"/>
          <p:nvPr/>
        </p:nvSpPr>
        <p:spPr>
          <a:xfrm>
            <a:off x="7164289" y="5805264"/>
            <a:ext cx="1979712" cy="33210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1000"/>
              </a:spcAft>
            </a:pPr>
            <a:r>
              <a:rPr lang="ru-RU" sz="1400" b="1" dirty="0">
                <a:solidFill>
                  <a:srgbClr val="002060"/>
                </a:solidFill>
                <a:effectLst/>
                <a:latin typeface="Monotype Corsiva"/>
                <a:ea typeface="Calibri"/>
                <a:cs typeface="Times New Roman"/>
              </a:rPr>
              <a:t>Памятник кошкам в Тюмени.</a:t>
            </a:r>
            <a:endParaRPr lang="ru-RU" sz="1100" dirty="0">
              <a:effectLst/>
              <a:latin typeface="Calibri"/>
              <a:ea typeface="Calibri"/>
              <a:cs typeface="Times New Roman"/>
            </a:endParaRPr>
          </a:p>
        </p:txBody>
      </p:sp>
    </p:spTree>
    <p:extLst>
      <p:ext uri="{BB962C8B-B14F-4D97-AF65-F5344CB8AC3E}">
        <p14:creationId xmlns:p14="http://schemas.microsoft.com/office/powerpoint/2010/main" val="799356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4" name="Picture 22" descr="https://thumbs.gfycat.com/UnconsciousColorfulGodwit-size_restricted.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451510" y="-1"/>
            <a:ext cx="2431222" cy="149114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1.bp.blogspot.com/-IhIeFL6l_Tw/XMCKOCImykI/AAAAAAAAArU/u5rAWHio_WQ18VcN7Gi6W5VYvXO-KlKFQCLcBGAs/s1600/18580285.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sp>
        <p:nvSpPr>
          <p:cNvPr id="6" name="Поле 99"/>
          <p:cNvSpPr txBox="1"/>
          <p:nvPr/>
        </p:nvSpPr>
        <p:spPr>
          <a:xfrm>
            <a:off x="25627" y="1269531"/>
            <a:ext cx="6418581" cy="548566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spcAft>
                <a:spcPts val="0"/>
              </a:spcAft>
            </a:pPr>
            <a:r>
              <a:rPr lang="ru-RU" sz="1500" b="1" dirty="0">
                <a:latin typeface="Bookman Old Style"/>
                <a:ea typeface="Calibri"/>
                <a:cs typeface="Times New Roman"/>
              </a:rPr>
              <a:t>Всё-таки, несмотря на то, что Вторую мировую войну называли войной моторов, кони играли в ней немаловажную роль. И в Советской Армии, и в вермахте лошадей применяли и как транспортную силу, особенно в артиллерии. Именно упряжки в шесть лошадей всю войну без всяких жалоб и капризов тянули орудия, меняя огневые позиции батареи.</a:t>
            </a:r>
          </a:p>
          <a:p>
            <a:pPr indent="450215" algn="just">
              <a:spcAft>
                <a:spcPts val="0"/>
              </a:spcAft>
            </a:pPr>
            <a:r>
              <a:rPr lang="ru-RU" sz="1500" b="1" dirty="0">
                <a:latin typeface="Bookman Old Style"/>
                <a:ea typeface="Calibri"/>
                <a:cs typeface="Times New Roman"/>
              </a:rPr>
              <a:t>Однако не только пушки и снаряды были заботой лошадей. Без коня солдата не накормишь - ведь обозы с продовольствием и полевые кухни доставляли на позиции именно лошади.</a:t>
            </a:r>
          </a:p>
          <a:p>
            <a:pPr indent="450215" algn="just">
              <a:spcAft>
                <a:spcPts val="0"/>
              </a:spcAft>
            </a:pPr>
            <a:r>
              <a:rPr lang="ru-RU" sz="1500" b="1" dirty="0">
                <a:latin typeface="Bookman Old Style"/>
                <a:ea typeface="Calibri"/>
                <a:cs typeface="Times New Roman"/>
              </a:rPr>
              <a:t>Нередко бывало и то, что пехота выезжала на позиции не на грузовиках, а на конных подводах. Ну, а перемещения и рейды партизанских отрядов без подобного вида транспорта вообще невозможно представить. Лошади оказались незаменимы для стремительных рейдов по тылам противника, для налётов и диверсий.</a:t>
            </a:r>
          </a:p>
          <a:p>
            <a:pPr indent="450215" algn="just">
              <a:spcAft>
                <a:spcPts val="0"/>
              </a:spcAft>
            </a:pPr>
            <a:r>
              <a:rPr lang="ru-RU" sz="1500" b="1" dirty="0">
                <a:latin typeface="Bookman Old Style"/>
                <a:ea typeface="Calibri"/>
                <a:cs typeface="Times New Roman"/>
              </a:rPr>
              <a:t>По официальным данным штатная численность лошадей в войсках составляла 1,9 миллиона голов. Однако немало из них в списках не значились. </a:t>
            </a:r>
          </a:p>
          <a:p>
            <a:pPr indent="450215" algn="just">
              <a:spcAft>
                <a:spcPts val="0"/>
              </a:spcAft>
            </a:pPr>
            <a:r>
              <a:rPr lang="ru-RU" sz="1500" b="1" dirty="0">
                <a:latin typeface="Bookman Old Style"/>
                <a:ea typeface="Calibri"/>
                <a:cs typeface="Times New Roman"/>
              </a:rPr>
              <a:t>Много лошадей пало на полях сражений. Считается, что за время войны на полях сражений было потеряно более миллиона лошадей.</a:t>
            </a:r>
          </a:p>
          <a:p>
            <a:pPr indent="450215" algn="just">
              <a:lnSpc>
                <a:spcPct val="115000"/>
              </a:lnSpc>
              <a:spcAft>
                <a:spcPts val="0"/>
              </a:spcAft>
            </a:pPr>
            <a:r>
              <a:rPr lang="ru-RU" sz="1600" dirty="0">
                <a:effectLst/>
                <a:latin typeface="Calibri"/>
                <a:ea typeface="Calibri"/>
                <a:cs typeface="Times New Roman"/>
              </a:rPr>
              <a:t> </a:t>
            </a:r>
            <a:endParaRPr lang="ru-RU" sz="1100" dirty="0">
              <a:effectLst/>
              <a:latin typeface="Calibri"/>
              <a:ea typeface="Calibri"/>
              <a:cs typeface="Times New Roman"/>
            </a:endParaRPr>
          </a:p>
        </p:txBody>
      </p:sp>
      <p:sp>
        <p:nvSpPr>
          <p:cNvPr id="7" name="Прямоугольник 6"/>
          <p:cNvSpPr/>
          <p:nvPr/>
        </p:nvSpPr>
        <p:spPr>
          <a:xfrm>
            <a:off x="1304371" y="0"/>
            <a:ext cx="6862907" cy="1200329"/>
          </a:xfrm>
          <a:prstGeom prst="rect">
            <a:avLst/>
          </a:prstGeom>
          <a:noFill/>
        </p:spPr>
        <p:txBody>
          <a:bodyPr wrap="square" lIns="91440" tIns="45720" rIns="91440" bIns="45720">
            <a:spAutoFit/>
          </a:bodyPr>
          <a:lstStyle/>
          <a:p>
            <a:pPr algn="ctr"/>
            <a:r>
              <a:rPr lang="ru-RU" sz="7200" b="1" dirty="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rPr>
              <a:t>Лошади </a:t>
            </a:r>
            <a:endParaRPr lang="ru-RU" sz="7200" b="1" cap="none" spc="0" dirty="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endParaRPr>
          </a:p>
        </p:txBody>
      </p:sp>
      <p:pic>
        <p:nvPicPr>
          <p:cNvPr id="8" name="Рисунок 7" descr="https://cdn.maximonline.ru/63/a3/2b/63a32b614350f20c5e1bbfa84765484b/620x465_1_5425722262f5e105ba7590ffb32e475c@659x494_0xac120005_14852922001529037062.jpg"/>
          <p:cNvPicPr/>
          <p:nvPr/>
        </p:nvPicPr>
        <p:blipFill rotWithShape="1">
          <a:blip r:embed="rId6" cstate="print">
            <a:extLst>
              <a:ext uri="{28A0092B-C50C-407E-A947-70E740481C1C}">
                <a14:useLocalDpi xmlns:a14="http://schemas.microsoft.com/office/drawing/2010/main" val="0"/>
              </a:ext>
            </a:extLst>
          </a:blip>
          <a:srcRect b="6560"/>
          <a:stretch/>
        </p:blipFill>
        <p:spPr bwMode="auto">
          <a:xfrm>
            <a:off x="6572670" y="1065955"/>
            <a:ext cx="2026290" cy="1390976"/>
          </a:xfrm>
          <a:prstGeom prst="rect">
            <a:avLst/>
          </a:prstGeom>
          <a:noFill/>
          <a:ln>
            <a:solidFill>
              <a:sysClr val="windowText" lastClr="000000"/>
            </a:solidFill>
          </a:ln>
          <a:extLst>
            <a:ext uri="{53640926-AAD7-44D8-BBD7-CCE9431645EC}">
              <a14:shadowObscured xmlns:a14="http://schemas.microsoft.com/office/drawing/2010/main"/>
            </a:ext>
          </a:extLst>
        </p:spPr>
      </p:pic>
      <p:pic>
        <p:nvPicPr>
          <p:cNvPr id="9" name="Рисунок 8" descr="https://upload.wikimedia.org/wikipedia/commons/9/96/Bundesarchiv_Bild_101I-289-1091-26%2C_Russland%2C_Pferdegespann_im_Schlamm.jpg"/>
          <p:cNvPicPr/>
          <p:nvPr/>
        </p:nvPicPr>
        <p:blipFill rotWithShape="1">
          <a:blip r:embed="rId7" cstate="print">
            <a:extLst>
              <a:ext uri="{28A0092B-C50C-407E-A947-70E740481C1C}">
                <a14:useLocalDpi xmlns:a14="http://schemas.microsoft.com/office/drawing/2010/main" val="0"/>
              </a:ext>
            </a:extLst>
          </a:blip>
          <a:srcRect l="4383" t="2830"/>
          <a:stretch/>
        </p:blipFill>
        <p:spPr bwMode="auto">
          <a:xfrm>
            <a:off x="6895297" y="2276872"/>
            <a:ext cx="1938822" cy="1438488"/>
          </a:xfrm>
          <a:prstGeom prst="rect">
            <a:avLst/>
          </a:prstGeom>
          <a:noFill/>
          <a:ln w="9525" cap="flat" cmpd="sng" algn="ctr">
            <a:solidFill>
              <a:sysClr val="windowText" lastClr="000000"/>
            </a:solidFill>
            <a:prstDash val="solid"/>
            <a:round/>
            <a:headEnd type="none" w="med" len="med"/>
            <a:tailEnd type="none" w="med" len="med"/>
          </a:ln>
          <a:extLst>
            <a:ext uri="{53640926-AAD7-44D8-BBD7-CCE9431645EC}">
              <a14:shadowObscured xmlns:a14="http://schemas.microsoft.com/office/drawing/2010/main"/>
            </a:ext>
          </a:extLst>
        </p:spPr>
      </p:pic>
      <p:pic>
        <p:nvPicPr>
          <p:cNvPr id="10" name="Рисунок 9" descr="https://img-fotki.yandex.ru/get/212758/15397073.8ac/0_1a8c36_598648be_XL"/>
          <p:cNvPicPr/>
          <p:nvPr/>
        </p:nvPicPr>
        <p:blipFill rotWithShape="1">
          <a:blip r:embed="rId8" cstate="print">
            <a:extLst>
              <a:ext uri="{28A0092B-C50C-407E-A947-70E740481C1C}">
                <a14:useLocalDpi xmlns:a14="http://schemas.microsoft.com/office/drawing/2010/main" val="0"/>
              </a:ext>
            </a:extLst>
          </a:blip>
          <a:srcRect t="12488" b="8267"/>
          <a:stretch/>
        </p:blipFill>
        <p:spPr bwMode="auto">
          <a:xfrm>
            <a:off x="6608285" y="3563721"/>
            <a:ext cx="1780139" cy="1809232"/>
          </a:xfrm>
          <a:prstGeom prst="rect">
            <a:avLst/>
          </a:prstGeom>
          <a:noFill/>
          <a:ln w="9525" cap="flat" cmpd="sng" algn="ctr">
            <a:solidFill>
              <a:sysClr val="windowText" lastClr="000000"/>
            </a:solidFill>
            <a:prstDash val="solid"/>
            <a:round/>
            <a:headEnd type="none" w="med" len="med"/>
            <a:tailEnd type="none" w="med" len="med"/>
          </a:ln>
          <a:extLst>
            <a:ext uri="{53640926-AAD7-44D8-BBD7-CCE9431645EC}">
              <a14:shadowObscured xmlns:a14="http://schemas.microsoft.com/office/drawing/2010/main"/>
            </a:ext>
          </a:extLst>
        </p:spPr>
      </p:pic>
      <p:pic>
        <p:nvPicPr>
          <p:cNvPr id="11" name="Рисунок 10" descr="http://cdn.fishki.net/upload/post/2017/09/02/2370961/46.jpg"/>
          <p:cNvPicPr/>
          <p:nvPr/>
        </p:nvPicPr>
        <p:blipFill rotWithShape="1">
          <a:blip r:embed="rId9" cstate="print">
            <a:extLst>
              <a:ext uri="{28A0092B-C50C-407E-A947-70E740481C1C}">
                <a14:useLocalDpi xmlns:a14="http://schemas.microsoft.com/office/drawing/2010/main" val="0"/>
              </a:ext>
            </a:extLst>
          </a:blip>
          <a:srcRect t="3236"/>
          <a:stretch/>
        </p:blipFill>
        <p:spPr bwMode="auto">
          <a:xfrm>
            <a:off x="6804248" y="5147259"/>
            <a:ext cx="2209891" cy="1607937"/>
          </a:xfrm>
          <a:prstGeom prst="rect">
            <a:avLst/>
          </a:prstGeom>
          <a:noFill/>
          <a:ln w="9525" cap="flat" cmpd="sng" algn="ctr">
            <a:solidFill>
              <a:sysClr val="windowText" lastClr="000000"/>
            </a:solidFill>
            <a:prstDash val="solid"/>
            <a:round/>
            <a:headEnd type="none" w="med" len="med"/>
            <a:tailEnd type="none" w="med" len="med"/>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993562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6" name="Picture 2" descr="https://1.bp.blogspot.com/-IhIeFL6l_Tw/XMCKOCImykI/AAAAAAAAArU/u5rAWHio_WQ18VcN7Gi6W5VYvXO-KlKFQCLcBGAs/s1600/18580285.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sp>
        <p:nvSpPr>
          <p:cNvPr id="7" name="Поле 99"/>
          <p:cNvSpPr txBox="1"/>
          <p:nvPr/>
        </p:nvSpPr>
        <p:spPr>
          <a:xfrm>
            <a:off x="2915816" y="1154225"/>
            <a:ext cx="6120680" cy="5600971"/>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spcAft>
                <a:spcPts val="0"/>
              </a:spcAft>
            </a:pPr>
            <a:r>
              <a:rPr lang="ru-RU" sz="1400" b="1" dirty="0">
                <a:latin typeface="Bookman Old Style"/>
                <a:ea typeface="Calibri"/>
                <a:cs typeface="Times New Roman"/>
              </a:rPr>
              <a:t>Голуби являлись самым оперативным средством связи. С самого начала Великой Отечественной Войны была создана стационарная голубиная станция для срочных сообщений. Захватывая территорию, немцы сразу перебивали потенциальных пернатых почтальонов, тем самым обрывая связь. Для устранения голубей немцы также использовали ястребов-перехватчиков.</a:t>
            </a:r>
          </a:p>
          <a:p>
            <a:pPr indent="450215" algn="just">
              <a:spcAft>
                <a:spcPts val="0"/>
              </a:spcAft>
            </a:pPr>
            <a:r>
              <a:rPr lang="ru-RU" sz="1400" b="1" dirty="0">
                <a:latin typeface="Bookman Old Style"/>
                <a:ea typeface="Calibri"/>
                <a:cs typeface="Times New Roman"/>
              </a:rPr>
              <a:t>Избавлялись от голубей и потому, что помимо почты, они также приносили и бомбы. Птиц тренировали садиться на взрывоопасные объекты. Пернатая бомбардировка проходила так: голубь, оснащённый зажигательным снарядом нажимного действия, садился на необходимый объект. Устройство откреплялось от тела птицы, после чего символ мира улетал, а бомба оставалась.</a:t>
            </a:r>
          </a:p>
          <a:p>
            <a:pPr indent="450215" algn="just">
              <a:spcAft>
                <a:spcPts val="0"/>
              </a:spcAft>
            </a:pPr>
            <a:r>
              <a:rPr lang="ru-RU" sz="1400" b="1" dirty="0">
                <a:latin typeface="Bookman Old Style"/>
                <a:ea typeface="Calibri"/>
                <a:cs typeface="Times New Roman"/>
              </a:rPr>
              <a:t>В Красной армии за годы войны почтовыми голубями доставлено более 15000 </a:t>
            </a:r>
            <a:r>
              <a:rPr lang="ru-RU" sz="1400" b="1" dirty="0" err="1">
                <a:latin typeface="Bookman Old Style"/>
                <a:ea typeface="Calibri"/>
                <a:cs typeface="Times New Roman"/>
              </a:rPr>
              <a:t>голубеграмм</a:t>
            </a:r>
            <a:r>
              <a:rPr lang="ru-RU" sz="1400" b="1" dirty="0">
                <a:latin typeface="Bookman Old Style"/>
                <a:ea typeface="Calibri"/>
                <a:cs typeface="Times New Roman"/>
              </a:rPr>
              <a:t>. Голуби представляли собой такую угрозу для врага, что нацисты специально отдавали приказы снайперам отстреливать голубей и даже натаскивали ястребов, которые исполняли роль истребителей. На оккупированных территориях издавались указы Рейха об изъятии всех голубей у населения. Большая часть изъятых птиц просто уничтожалась, наиболее породистых отправляли в Германию. За укрывательство потенциальных «пернатых партизан» их хозяину было только одно наказание - смерть.</a:t>
            </a:r>
          </a:p>
          <a:p>
            <a:pPr indent="450215" algn="just">
              <a:lnSpc>
                <a:spcPct val="115000"/>
              </a:lnSpc>
              <a:spcAft>
                <a:spcPts val="0"/>
              </a:spcAft>
            </a:pPr>
            <a:endParaRPr lang="ru-RU" sz="1600" b="1" dirty="0">
              <a:latin typeface="Bookman Old Style"/>
              <a:ea typeface="Calibri"/>
              <a:cs typeface="Times New Roman"/>
            </a:endParaRPr>
          </a:p>
          <a:p>
            <a:pPr indent="450215" algn="just">
              <a:lnSpc>
                <a:spcPct val="115000"/>
              </a:lnSpc>
              <a:spcAft>
                <a:spcPts val="0"/>
              </a:spcAft>
            </a:pPr>
            <a:r>
              <a:rPr lang="ru-RU" sz="1600" dirty="0">
                <a:effectLst/>
                <a:latin typeface="Calibri"/>
                <a:ea typeface="Calibri"/>
                <a:cs typeface="Times New Roman"/>
              </a:rPr>
              <a:t> </a:t>
            </a:r>
            <a:endParaRPr lang="ru-RU" sz="1100" dirty="0">
              <a:effectLst/>
              <a:latin typeface="Calibri"/>
              <a:ea typeface="Calibri"/>
              <a:cs typeface="Times New Roman"/>
            </a:endParaRPr>
          </a:p>
        </p:txBody>
      </p:sp>
      <p:sp>
        <p:nvSpPr>
          <p:cNvPr id="8" name="Прямоугольник 7"/>
          <p:cNvSpPr/>
          <p:nvPr/>
        </p:nvSpPr>
        <p:spPr>
          <a:xfrm>
            <a:off x="1304371" y="0"/>
            <a:ext cx="6862907" cy="1200329"/>
          </a:xfrm>
          <a:prstGeom prst="rect">
            <a:avLst/>
          </a:prstGeom>
          <a:noFill/>
        </p:spPr>
        <p:txBody>
          <a:bodyPr wrap="square" lIns="91440" tIns="45720" rIns="91440" bIns="45720">
            <a:spAutoFit/>
          </a:bodyPr>
          <a:lstStyle/>
          <a:p>
            <a:pPr algn="ctr"/>
            <a:r>
              <a:rPr lang="ru-RU" sz="7200" b="1" dirty="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rPr>
              <a:t>Голуби</a:t>
            </a:r>
            <a:endParaRPr lang="ru-RU" sz="7200" b="1" cap="none" spc="0" dirty="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endParaRPr>
          </a:p>
        </p:txBody>
      </p:sp>
      <p:pic>
        <p:nvPicPr>
          <p:cNvPr id="9" name="Picture 2" descr="https://avatars.mds.yandex.net/get-pdb/777813/3b709901-f98f-4fcd-8c10-f825d032bb50/ori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4544" y="-39065"/>
            <a:ext cx="2070735" cy="1656184"/>
          </a:xfrm>
          <a:prstGeom prst="rect">
            <a:avLst/>
          </a:prstGeom>
          <a:noFill/>
          <a:extLst>
            <a:ext uri="{909E8E84-426E-40DD-AFC4-6F175D3DCCD1}">
              <a14:hiddenFill xmlns:a14="http://schemas.microsoft.com/office/drawing/2010/main">
                <a:solidFill>
                  <a:srgbClr val="FFFFFF"/>
                </a:solidFill>
              </a14:hiddenFill>
            </a:ext>
          </a:extLst>
        </p:spPr>
      </p:pic>
      <p:pic>
        <p:nvPicPr>
          <p:cNvPr id="10" name="Рисунок 9" descr="https://cdn.maximonline.ru/17/d8/e1/17d8e1bbea17b4afb124583d0f60c3d1/620x811_1_bfb99047110ec865a3cb42688b18ba1a@659x862_0xac120005_449232711529037066.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04371" y="1223977"/>
            <a:ext cx="1611445" cy="2277031"/>
          </a:xfrm>
          <a:prstGeom prst="rect">
            <a:avLst/>
          </a:prstGeom>
          <a:noFill/>
          <a:ln>
            <a:solidFill>
              <a:schemeClr val="tx1"/>
            </a:solidFill>
          </a:ln>
        </p:spPr>
      </p:pic>
      <p:pic>
        <p:nvPicPr>
          <p:cNvPr id="11" name="Рисунок 10" descr="50834_1"/>
          <p:cNvPicPr/>
          <p:nvPr/>
        </p:nvPicPr>
        <p:blipFill rotWithShape="1">
          <a:blip r:embed="rId7" cstate="print">
            <a:extLst>
              <a:ext uri="{28A0092B-C50C-407E-A947-70E740481C1C}">
                <a14:useLocalDpi xmlns:a14="http://schemas.microsoft.com/office/drawing/2010/main" val="0"/>
              </a:ext>
            </a:extLst>
          </a:blip>
          <a:srcRect t="2770" b="30438"/>
          <a:stretch/>
        </p:blipFill>
        <p:spPr bwMode="auto">
          <a:xfrm>
            <a:off x="107504" y="3861048"/>
            <a:ext cx="2676849" cy="1202483"/>
          </a:xfrm>
          <a:prstGeom prst="rect">
            <a:avLst/>
          </a:prstGeom>
          <a:noFill/>
          <a:ln>
            <a:solidFill>
              <a:schemeClr val="tx1"/>
            </a:solidFill>
          </a:ln>
          <a:extLst>
            <a:ext uri="{53640926-AAD7-44D8-BBD7-CCE9431645EC}">
              <a14:shadowObscured xmlns:a14="http://schemas.microsoft.com/office/drawing/2010/main"/>
            </a:ext>
          </a:extLst>
        </p:spPr>
      </p:pic>
      <p:pic>
        <p:nvPicPr>
          <p:cNvPr id="12" name="Рисунок 11" descr="http://cdn.static-economist.com/sites/default/files/20101106_STP503.jpg"/>
          <p:cNvPicPr/>
          <p:nvPr/>
        </p:nvPicPr>
        <p:blipFill>
          <a:blip r:embed="rId8">
            <a:extLst>
              <a:ext uri="{28A0092B-C50C-407E-A947-70E740481C1C}">
                <a14:useLocalDpi xmlns:a14="http://schemas.microsoft.com/office/drawing/2010/main" val="0"/>
              </a:ext>
            </a:extLst>
          </a:blip>
          <a:srcRect/>
          <a:stretch>
            <a:fillRect/>
          </a:stretch>
        </p:blipFill>
        <p:spPr bwMode="auto">
          <a:xfrm>
            <a:off x="323528" y="5229200"/>
            <a:ext cx="2504507" cy="1505631"/>
          </a:xfrm>
          <a:prstGeom prst="rect">
            <a:avLst/>
          </a:prstGeom>
          <a:noFill/>
          <a:ln>
            <a:solidFill>
              <a:sysClr val="windowText" lastClr="000000"/>
            </a:solidFill>
          </a:ln>
        </p:spPr>
      </p:pic>
      <p:pic>
        <p:nvPicPr>
          <p:cNvPr id="13" name="Рисунок 12" descr="Обученный боевой голубь. "/>
          <p:cNvPicPr/>
          <p:nvPr/>
        </p:nvPicPr>
        <p:blipFill rotWithShape="1">
          <a:blip r:embed="rId9" cstate="print">
            <a:extLst>
              <a:ext uri="{28A0092B-C50C-407E-A947-70E740481C1C}">
                <a14:useLocalDpi xmlns:a14="http://schemas.microsoft.com/office/drawing/2010/main" val="0"/>
              </a:ext>
            </a:extLst>
          </a:blip>
          <a:srcRect t="12868"/>
          <a:stretch/>
        </p:blipFill>
        <p:spPr bwMode="auto">
          <a:xfrm>
            <a:off x="107504" y="2132857"/>
            <a:ext cx="1106676" cy="1584176"/>
          </a:xfrm>
          <a:prstGeom prst="rect">
            <a:avLst/>
          </a:prstGeom>
          <a:noFill/>
          <a:ln>
            <a:solidFill>
              <a:schemeClr val="tx1"/>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647810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5" name="Picture 2" descr="https://1.bp.blogspot.com/-IhIeFL6l_Tw/XMCKOCImykI/AAAAAAAAArU/u5rAWHio_WQ18VcN7Gi6W5VYvXO-KlKFQCLcBGAs/s1600/18580285.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sp>
        <p:nvSpPr>
          <p:cNvPr id="6" name="Поле 99"/>
          <p:cNvSpPr txBox="1"/>
          <p:nvPr/>
        </p:nvSpPr>
        <p:spPr>
          <a:xfrm>
            <a:off x="1907705" y="980729"/>
            <a:ext cx="7236295" cy="5774468"/>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spcAft>
                <a:spcPts val="0"/>
              </a:spcAft>
            </a:pPr>
            <a:r>
              <a:rPr lang="ru-RU" sz="1400" b="1" dirty="0">
                <a:latin typeface="Bookman Old Style"/>
                <a:ea typeface="Calibri"/>
                <a:cs typeface="Times New Roman"/>
              </a:rPr>
              <a:t>С первых дней войны началось формирование партизанского движения. Специально подготовленные сотрудники НКВД оставались на оккупированных территориях для организации диверсионных отрядов. Одной из приоритетных задач, которую им предстояло решить, была задача транспортировки грузов и живой силы на большие расстояния. Применение лошадей зачастую приводило к расшифровке дислокации расположения базового лагеря: отпечатки подков лошади были хорошо заметны в лесу. Тогда и появилась идея использовать для этой цели лосей. Следы лося не вызывали подозрений. Лось может питаться тонкими ветками деревьев, а лосиное молоко обладает целебными свойствами.</a:t>
            </a:r>
          </a:p>
          <a:p>
            <a:pPr indent="450215" algn="just">
              <a:spcAft>
                <a:spcPts val="0"/>
              </a:spcAft>
            </a:pPr>
            <a:r>
              <a:rPr lang="ru-RU" sz="1400" b="1" dirty="0">
                <a:latin typeface="Bookman Old Style"/>
                <a:ea typeface="Calibri"/>
                <a:cs typeface="Times New Roman"/>
              </a:rPr>
              <a:t>Лосей воспитывали в </a:t>
            </a:r>
            <a:r>
              <a:rPr lang="ru-RU" sz="1400" b="1" dirty="0" err="1">
                <a:latin typeface="Bookman Old Style"/>
                <a:ea typeface="Calibri"/>
                <a:cs typeface="Times New Roman"/>
              </a:rPr>
              <a:t>Волосовском</a:t>
            </a:r>
            <a:r>
              <a:rPr lang="ru-RU" sz="1400" b="1" dirty="0">
                <a:latin typeface="Bookman Old Style"/>
                <a:ea typeface="Calibri"/>
                <a:cs typeface="Times New Roman"/>
              </a:rPr>
              <a:t> специальном питомнике № 3. К 1939 году в питомнике было подготовлено и обучено более 1500 боевых лосей. Лосей объезжали и приучали к выстрелам. Вскоре два десятка сохатых отправились в </a:t>
            </a:r>
            <a:r>
              <a:rPr lang="ru-RU" sz="1400" b="1" dirty="0" err="1">
                <a:latin typeface="Bookman Old Style"/>
                <a:ea typeface="Calibri"/>
                <a:cs typeface="Times New Roman"/>
              </a:rPr>
              <a:t>разведотряды</a:t>
            </a:r>
            <a:r>
              <a:rPr lang="ru-RU" sz="1400" b="1" dirty="0">
                <a:latin typeface="Bookman Old Style"/>
                <a:ea typeface="Calibri"/>
                <a:cs typeface="Times New Roman"/>
              </a:rPr>
              <a:t> армии и приняли участие в успешных рейдах по вражеским тылам.</a:t>
            </a:r>
          </a:p>
          <a:p>
            <a:pPr indent="450215" algn="just">
              <a:spcAft>
                <a:spcPts val="0"/>
              </a:spcAft>
            </a:pPr>
            <a:r>
              <a:rPr lang="ru-RU" sz="1400" b="1" dirty="0">
                <a:latin typeface="Bookman Old Style"/>
                <a:ea typeface="Calibri"/>
                <a:cs typeface="Times New Roman"/>
              </a:rPr>
              <a:t>Лосиная спец-кавалерия блестяще проявила себя с первого дня войны. Лоси вели себя послушно, легко пробирались по самым непроходимым лесам и подмёрзшим болотам, молниеносно и почти бесшумно возникали в чаще, устраивая переполох, и так же молниеносно и почти бесшумно исчезали. Легковооруженные группы не могли доставить серьёзных неприятностей регулярной армии, ограничиваясь уничтожением вражеских разведчиков и снайперов, но психологический эффект был огромен: когда на поляну в морозной тишине вываливался десяток огромных лосей, ощетинившись дулами пулеметов поверх рогов, – даже самые опытные и хладнокровные вражеские бойцы каменели от страха и сдавались в плен.</a:t>
            </a:r>
          </a:p>
          <a:p>
            <a:pPr indent="450215" algn="just">
              <a:lnSpc>
                <a:spcPct val="115000"/>
              </a:lnSpc>
              <a:spcAft>
                <a:spcPts val="0"/>
              </a:spcAft>
            </a:pPr>
            <a:r>
              <a:rPr lang="ru-RU" sz="1600" dirty="0">
                <a:effectLst/>
                <a:latin typeface="Calibri"/>
                <a:ea typeface="Calibri"/>
                <a:cs typeface="Times New Roman"/>
              </a:rPr>
              <a:t> </a:t>
            </a:r>
            <a:endParaRPr lang="ru-RU" sz="1100" dirty="0">
              <a:effectLst/>
              <a:latin typeface="Calibri"/>
              <a:ea typeface="Calibri"/>
              <a:cs typeface="Times New Roman"/>
            </a:endParaRPr>
          </a:p>
        </p:txBody>
      </p:sp>
      <p:sp>
        <p:nvSpPr>
          <p:cNvPr id="7" name="Прямоугольник 6"/>
          <p:cNvSpPr/>
          <p:nvPr/>
        </p:nvSpPr>
        <p:spPr>
          <a:xfrm>
            <a:off x="1304371" y="0"/>
            <a:ext cx="6862907" cy="1200329"/>
          </a:xfrm>
          <a:prstGeom prst="rect">
            <a:avLst/>
          </a:prstGeom>
          <a:noFill/>
        </p:spPr>
        <p:txBody>
          <a:bodyPr wrap="square" lIns="91440" tIns="45720" rIns="91440" bIns="45720">
            <a:spAutoFit/>
          </a:bodyPr>
          <a:lstStyle/>
          <a:p>
            <a:pPr algn="ctr"/>
            <a:r>
              <a:rPr lang="ru-RU" sz="7200" b="1" dirty="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rPr>
              <a:t>Лоси </a:t>
            </a:r>
            <a:endParaRPr lang="ru-RU" sz="7200" b="1" cap="none" spc="0" dirty="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endParaRPr>
          </a:p>
        </p:txBody>
      </p:sp>
      <p:pic>
        <p:nvPicPr>
          <p:cNvPr id="8" name="Picture 2" descr="http://s.myniceprofile.com/myspacepic/1840/184089.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8039" y="-2"/>
            <a:ext cx="2037721" cy="1772818"/>
          </a:xfrm>
          <a:prstGeom prst="rect">
            <a:avLst/>
          </a:prstGeom>
          <a:noFill/>
          <a:extLst>
            <a:ext uri="{909E8E84-426E-40DD-AFC4-6F175D3DCCD1}">
              <a14:hiddenFill xmlns:a14="http://schemas.microsoft.com/office/drawing/2010/main">
                <a:solidFill>
                  <a:srgbClr val="FFFFFF"/>
                </a:solidFill>
              </a14:hiddenFill>
            </a:ext>
          </a:extLst>
        </p:spPr>
      </p:pic>
      <p:pic>
        <p:nvPicPr>
          <p:cNvPr id="9" name="Рисунок 8" descr="hello_html_m4124c640.gif"/>
          <p:cNvPicPr/>
          <p:nvPr/>
        </p:nvPicPr>
        <p:blipFill rotWithShape="1">
          <a:blip r:embed="rId6">
            <a:extLst>
              <a:ext uri="{28A0092B-C50C-407E-A947-70E740481C1C}">
                <a14:useLocalDpi xmlns:a14="http://schemas.microsoft.com/office/drawing/2010/main" val="0"/>
              </a:ext>
            </a:extLst>
          </a:blip>
          <a:srcRect t="30556" b="3429"/>
          <a:stretch/>
        </p:blipFill>
        <p:spPr bwMode="auto">
          <a:xfrm>
            <a:off x="96848" y="2132856"/>
            <a:ext cx="1783548" cy="1440159"/>
          </a:xfrm>
          <a:prstGeom prst="rect">
            <a:avLst/>
          </a:prstGeom>
          <a:noFill/>
          <a:ln w="9525" cap="flat" cmpd="sng" algn="ctr">
            <a:solidFill>
              <a:sysClr val="windowText" lastClr="000000"/>
            </a:solidFill>
            <a:prstDash val="solid"/>
            <a:round/>
            <a:headEnd type="none" w="med" len="med"/>
            <a:tailEnd type="none" w="med" len="med"/>
          </a:ln>
          <a:extLst>
            <a:ext uri="{53640926-AAD7-44D8-BBD7-CCE9431645EC}">
              <a14:shadowObscured xmlns:a14="http://schemas.microsoft.com/office/drawing/2010/main"/>
            </a:ext>
          </a:extLst>
        </p:spPr>
      </p:pic>
      <p:pic>
        <p:nvPicPr>
          <p:cNvPr id="10" name="Рисунок 9" descr="http://www.storecalc.com/wp-content/uploads/2017/05/interesnye_fakty_o_vov20.jpe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7504" y="3839917"/>
            <a:ext cx="1728192" cy="1521830"/>
          </a:xfrm>
          <a:prstGeom prst="rect">
            <a:avLst/>
          </a:prstGeom>
          <a:noFill/>
          <a:ln>
            <a:solidFill>
              <a:sysClr val="windowText" lastClr="000000"/>
            </a:solidFill>
          </a:ln>
        </p:spPr>
      </p:pic>
    </p:spTree>
    <p:extLst>
      <p:ext uri="{BB962C8B-B14F-4D97-AF65-F5344CB8AC3E}">
        <p14:creationId xmlns:p14="http://schemas.microsoft.com/office/powerpoint/2010/main" val="50839575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8196" name="Picture 4" descr="http://s10.rimg.info/efbfc5e832681c66f43736b2bdb17d78.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51520" y="191964"/>
            <a:ext cx="1080120" cy="156017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1.bp.blogspot.com/-IhIeFL6l_Tw/XMCKOCImykI/AAAAAAAAArU/u5rAWHio_WQ18VcN7Gi6W5VYvXO-KlKFQCLcBGAs/s1600/18580285.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sp>
        <p:nvSpPr>
          <p:cNvPr id="8" name="Поле 99"/>
          <p:cNvSpPr txBox="1"/>
          <p:nvPr/>
        </p:nvSpPr>
        <p:spPr>
          <a:xfrm>
            <a:off x="2627784" y="1269531"/>
            <a:ext cx="6516216" cy="548566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spcAft>
                <a:spcPts val="0"/>
              </a:spcAft>
            </a:pPr>
            <a:r>
              <a:rPr lang="ru-RU" sz="1400" b="1" dirty="0">
                <a:latin typeface="Bookman Old Style"/>
                <a:ea typeface="Calibri"/>
                <a:cs typeface="Times New Roman"/>
              </a:rPr>
              <a:t>В конце 1941 года для защиты северных рубежей Советского Союза на Карельском фронте поступил приказ сформировать </a:t>
            </a:r>
            <a:r>
              <a:rPr lang="ru-RU" sz="1400" b="1" dirty="0" err="1">
                <a:latin typeface="Bookman Old Style"/>
                <a:ea typeface="Calibri"/>
                <a:cs typeface="Times New Roman"/>
              </a:rPr>
              <a:t>оленно</a:t>
            </a:r>
            <a:r>
              <a:rPr lang="ru-RU" sz="1400" b="1" dirty="0">
                <a:latin typeface="Bookman Old Style"/>
                <a:ea typeface="Calibri"/>
                <a:cs typeface="Times New Roman"/>
              </a:rPr>
              <a:t> - транспортные батальоны из числа местных жителей.</a:t>
            </a:r>
          </a:p>
          <a:p>
            <a:pPr indent="450215" algn="just">
              <a:spcAft>
                <a:spcPts val="0"/>
              </a:spcAft>
            </a:pPr>
            <a:r>
              <a:rPr lang="ru-RU" sz="1400" b="1" dirty="0">
                <a:latin typeface="Bookman Old Style"/>
                <a:ea typeface="Calibri"/>
                <a:cs typeface="Times New Roman"/>
              </a:rPr>
              <a:t> В ноябре 1941 года было сформировано три транспортных группы, в каждой из которых было около тысячи оленей. Они должны были доставлять на передовую грузы, в том числе продовольствие, оружие и снаряды, они также вытаскивали сбитые самолёты, легкие нары использовались связистами для доставки срочных сообщений.</a:t>
            </a:r>
          </a:p>
          <a:p>
            <a:pPr indent="450215" algn="just">
              <a:spcAft>
                <a:spcPts val="0"/>
              </a:spcAft>
            </a:pPr>
            <a:r>
              <a:rPr lang="ru-RU" sz="1400" b="1" dirty="0">
                <a:latin typeface="Bookman Old Style"/>
                <a:ea typeface="Calibri"/>
                <a:cs typeface="Times New Roman"/>
              </a:rPr>
              <a:t>За годы войны в Заполярье бойцы-оленеводы вывезли с линии фронта более 10 тыс. раненых и больных, доставили для выполнения боевых заданий почти 8 тыс. военнослужащих, перевезли 17 тыс. тонн боеприпасов и военных грузов, эвакуировали из тундры 162 аварийных самолёта.</a:t>
            </a:r>
          </a:p>
          <a:p>
            <a:pPr indent="450215" algn="just">
              <a:spcAft>
                <a:spcPts val="0"/>
              </a:spcAft>
            </a:pPr>
            <a:r>
              <a:rPr lang="ru-RU" sz="1400" b="1" dirty="0">
                <a:latin typeface="Bookman Old Style"/>
                <a:ea typeface="Calibri"/>
                <a:cs typeface="Times New Roman"/>
              </a:rPr>
              <a:t>Сформированная из батальонов 31-я </a:t>
            </a:r>
            <a:r>
              <a:rPr lang="ru-RU" sz="1400" b="1" dirty="0" err="1">
                <a:latin typeface="Bookman Old Style"/>
                <a:ea typeface="Calibri"/>
                <a:cs typeface="Times New Roman"/>
              </a:rPr>
              <a:t>оленно</a:t>
            </a:r>
            <a:r>
              <a:rPr lang="ru-RU" sz="1400" b="1" dirty="0">
                <a:latin typeface="Bookman Old Style"/>
                <a:ea typeface="Calibri"/>
                <a:cs typeface="Times New Roman"/>
              </a:rPr>
              <a:t>-лыжная бригада через Польшу дошла до Праги. А в 1947 году была направлена на Чукотку. Именно там бойцы бригады закончили свой боевой путь и смогли вернуться домой.</a:t>
            </a:r>
          </a:p>
          <a:p>
            <a:pPr indent="450215" algn="just">
              <a:spcAft>
                <a:spcPts val="0"/>
              </a:spcAft>
            </a:pPr>
            <a:r>
              <a:rPr lang="ru-RU" sz="1400" b="1" dirty="0">
                <a:latin typeface="Bookman Old Style"/>
                <a:ea typeface="Calibri"/>
                <a:cs typeface="Times New Roman"/>
              </a:rPr>
              <a:t> В ноябре-декабре 1941 года Ненецкий национальный округ отправил на фронт более семи тысяч ездовых оленей. Стоит отметить, что ездовыми являются лишь самцы-кастраты, достигшие возраста трех-четырёх лет. С учётом всего поголовья в тот год мобилизовали практически три четверти ездовых оленей округа. </a:t>
            </a:r>
          </a:p>
          <a:p>
            <a:pPr indent="450215" algn="just">
              <a:lnSpc>
                <a:spcPct val="115000"/>
              </a:lnSpc>
              <a:spcAft>
                <a:spcPts val="0"/>
              </a:spcAft>
            </a:pPr>
            <a:r>
              <a:rPr lang="ru-RU" sz="1600" dirty="0">
                <a:effectLst/>
                <a:latin typeface="Calibri"/>
                <a:ea typeface="Calibri"/>
                <a:cs typeface="Times New Roman"/>
              </a:rPr>
              <a:t> </a:t>
            </a:r>
            <a:endParaRPr lang="ru-RU" sz="1100" dirty="0">
              <a:effectLst/>
              <a:latin typeface="Calibri"/>
              <a:ea typeface="Calibri"/>
              <a:cs typeface="Times New Roman"/>
            </a:endParaRPr>
          </a:p>
        </p:txBody>
      </p:sp>
      <p:sp>
        <p:nvSpPr>
          <p:cNvPr id="9" name="Прямоугольник 8"/>
          <p:cNvSpPr/>
          <p:nvPr/>
        </p:nvSpPr>
        <p:spPr>
          <a:xfrm>
            <a:off x="1304371" y="0"/>
            <a:ext cx="6862907" cy="1200329"/>
          </a:xfrm>
          <a:prstGeom prst="rect">
            <a:avLst/>
          </a:prstGeom>
          <a:noFill/>
        </p:spPr>
        <p:txBody>
          <a:bodyPr wrap="square" lIns="91440" tIns="45720" rIns="91440" bIns="45720">
            <a:spAutoFit/>
          </a:bodyPr>
          <a:lstStyle/>
          <a:p>
            <a:pPr algn="ctr"/>
            <a:r>
              <a:rPr lang="ru-RU" sz="7200" b="1" dirty="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rPr>
              <a:t>Олени</a:t>
            </a:r>
            <a:endParaRPr lang="ru-RU" sz="7200" b="1" cap="none" spc="0" dirty="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endParaRPr>
          </a:p>
        </p:txBody>
      </p:sp>
      <p:pic>
        <p:nvPicPr>
          <p:cNvPr id="10" name="Рисунок 9" descr="http://www.storecalc.com/wp-content/uploads/2017/05/interesnye_fakty_o_vov21.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7505" y="2204864"/>
            <a:ext cx="2448272" cy="1584176"/>
          </a:xfrm>
          <a:prstGeom prst="rect">
            <a:avLst/>
          </a:prstGeom>
          <a:noFill/>
          <a:ln>
            <a:solidFill>
              <a:schemeClr val="tx1"/>
            </a:solidFill>
          </a:ln>
        </p:spPr>
      </p:pic>
      <p:pic>
        <p:nvPicPr>
          <p:cNvPr id="11" name="Рисунок 10" descr="Северные олени, оленно-транспортный батальон, памятник оленно-транспортным батальонам, война, оленеводы, олени на войне, оленеводы на войне, памятник олено-транспортным батальонам в Мурманске, памятник оленно-транспортным батальонам в Нарьян-Маре "/>
          <p:cNvPicPr/>
          <p:nvPr/>
        </p:nvPicPr>
        <p:blipFill rotWithShape="1">
          <a:blip r:embed="rId7">
            <a:extLst>
              <a:ext uri="{28A0092B-C50C-407E-A947-70E740481C1C}">
                <a14:useLocalDpi xmlns:a14="http://schemas.microsoft.com/office/drawing/2010/main" val="0"/>
              </a:ext>
            </a:extLst>
          </a:blip>
          <a:srcRect t="8791"/>
          <a:stretch/>
        </p:blipFill>
        <p:spPr bwMode="auto">
          <a:xfrm>
            <a:off x="107505" y="4200014"/>
            <a:ext cx="2511597" cy="1461234"/>
          </a:xfrm>
          <a:prstGeom prst="rect">
            <a:avLst/>
          </a:prstGeom>
          <a:noFill/>
          <a:ln>
            <a:solidFill>
              <a:schemeClr val="tx1"/>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548358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7170" name="Picture 2" descr="https://thumbs.gfycat.com/UnpleasantScientificGermanpinscher-small.gif"/>
          <p:cNvPicPr>
            <a:picLocks noChangeAspect="1" noChangeArrowheads="1" noCrop="1"/>
          </p:cNvPicPr>
          <p:nvPr/>
        </p:nvPicPr>
        <p:blipFill>
          <a:blip r:embed="rId4" cstate="print">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18625" y="-251515"/>
            <a:ext cx="4338718" cy="19840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s://1.bp.blogspot.com/-IhIeFL6l_Tw/XMCKOCImykI/AAAAAAAAArU/u5rAWHio_WQ18VcN7Gi6W5VYvXO-KlKFQCLcBGAs/s1600/18580285.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sp>
        <p:nvSpPr>
          <p:cNvPr id="7" name="Поле 99"/>
          <p:cNvSpPr txBox="1"/>
          <p:nvPr/>
        </p:nvSpPr>
        <p:spPr>
          <a:xfrm>
            <a:off x="25627" y="1484784"/>
            <a:ext cx="9118373" cy="4608512"/>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spcAft>
                <a:spcPts val="0"/>
              </a:spcAft>
            </a:pPr>
            <a:r>
              <a:rPr lang="ru-RU" sz="1600" b="1" dirty="0">
                <a:latin typeface="Bookman Old Style"/>
                <a:ea typeface="Calibri"/>
                <a:cs typeface="Times New Roman"/>
              </a:rPr>
              <a:t>Во время Великой Отечественной войны в состав советских войск входила резервная 28-я армия, в которой верблюды были тягловой силой для пушек. Она была сформирована во время Сталинградской битвы в Астрахани. Существенная нехватка лошадей и техники вынудила выловить и приручить почти 350 диких верблюдов. Большинство из них погибли в разных сражениях, а тех, которые выжили, постепенно «</a:t>
            </a:r>
            <a:r>
              <a:rPr lang="ru-RU" sz="1600" b="1" dirty="0" err="1">
                <a:latin typeface="Bookman Old Style"/>
                <a:ea typeface="Calibri"/>
                <a:cs typeface="Times New Roman"/>
              </a:rPr>
              <a:t>демобилизовывали</a:t>
            </a:r>
            <a:r>
              <a:rPr lang="ru-RU" sz="1600" b="1" dirty="0">
                <a:latin typeface="Bookman Old Style"/>
                <a:ea typeface="Calibri"/>
                <a:cs typeface="Times New Roman"/>
              </a:rPr>
              <a:t>» в зоопарки.</a:t>
            </a:r>
          </a:p>
          <a:p>
            <a:pPr indent="450215" algn="just">
              <a:spcAft>
                <a:spcPts val="0"/>
              </a:spcAft>
            </a:pPr>
            <a:r>
              <a:rPr lang="ru-RU" sz="1600" b="1" dirty="0">
                <a:latin typeface="Bookman Old Style"/>
                <a:ea typeface="Calibri"/>
                <a:cs typeface="Times New Roman"/>
              </a:rPr>
              <a:t>Верблюды славились выносливостью, поэтому вместо трех пар коней, полагающихся для перевозки пушек, запрягали две пары верблюдов.</a:t>
            </a:r>
          </a:p>
          <a:p>
            <a:pPr indent="450215" algn="just">
              <a:spcAft>
                <a:spcPts val="0"/>
              </a:spcAft>
            </a:pPr>
            <a:r>
              <a:rPr lang="ru-RU" sz="1600" b="1" dirty="0">
                <a:latin typeface="Bookman Old Style"/>
                <a:ea typeface="Calibri"/>
                <a:cs typeface="Times New Roman"/>
              </a:rPr>
              <a:t>Необходимо отметить, что «корабли пустыни» весьма успешно справлялись со своими задачами. Верблюды дошли до самого Берлина. Именно орудийный расчёт, в составе которого служили верблюды Машка и Мишка, сделал один из первых выстрелов по Рейхстагу.</a:t>
            </a:r>
          </a:p>
          <a:p>
            <a:pPr indent="450215" algn="just">
              <a:lnSpc>
                <a:spcPct val="115000"/>
              </a:lnSpc>
              <a:spcAft>
                <a:spcPts val="0"/>
              </a:spcAft>
            </a:pPr>
            <a:r>
              <a:rPr lang="ru-RU" sz="1600" dirty="0">
                <a:effectLst/>
                <a:latin typeface="Calibri"/>
                <a:ea typeface="Calibri"/>
                <a:cs typeface="Times New Roman"/>
              </a:rPr>
              <a:t> </a:t>
            </a:r>
            <a:endParaRPr lang="ru-RU" sz="1100" dirty="0">
              <a:effectLst/>
              <a:latin typeface="Calibri"/>
              <a:ea typeface="Calibri"/>
              <a:cs typeface="Times New Roman"/>
            </a:endParaRPr>
          </a:p>
        </p:txBody>
      </p:sp>
      <p:sp>
        <p:nvSpPr>
          <p:cNvPr id="8" name="Прямоугольник 7"/>
          <p:cNvSpPr/>
          <p:nvPr/>
        </p:nvSpPr>
        <p:spPr>
          <a:xfrm>
            <a:off x="1304371" y="0"/>
            <a:ext cx="6862907" cy="1200329"/>
          </a:xfrm>
          <a:prstGeom prst="rect">
            <a:avLst/>
          </a:prstGeom>
          <a:noFill/>
        </p:spPr>
        <p:txBody>
          <a:bodyPr wrap="square" lIns="91440" tIns="45720" rIns="91440" bIns="45720">
            <a:spAutoFit/>
          </a:bodyPr>
          <a:lstStyle/>
          <a:p>
            <a:pPr algn="ctr"/>
            <a:r>
              <a:rPr lang="ru-RU" sz="7200" b="1" dirty="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rPr>
              <a:t>Верблюды</a:t>
            </a:r>
            <a:endParaRPr lang="ru-RU" sz="7200" b="1" cap="none" spc="0" dirty="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endParaRPr>
          </a:p>
        </p:txBody>
      </p:sp>
      <p:pic>
        <p:nvPicPr>
          <p:cNvPr id="9" name="Рисунок 8" descr="https://img-fotki.yandex.ru/get/228104/15397073.7f2/0_19f4b7_1d0359cf_XL"/>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211406" y="4789897"/>
            <a:ext cx="3096344" cy="1929395"/>
          </a:xfrm>
          <a:prstGeom prst="rect">
            <a:avLst/>
          </a:prstGeom>
          <a:noFill/>
          <a:ln>
            <a:solidFill>
              <a:schemeClr val="tx1"/>
            </a:solidFill>
          </a:ln>
        </p:spPr>
      </p:pic>
      <p:pic>
        <p:nvPicPr>
          <p:cNvPr id="10" name="Рисунок 9" descr="https://3.bp.blogspot.com/-KfN_INd2Ce8/XNPVHpkqCWI/AAAAAAABQ1Y/TSE2Yilpl10i7u3mcH-SPkq7mf93VAL5wCLcBGAs/s1600/4-bFPbm1qxRvM.jpg"/>
          <p:cNvPicPr/>
          <p:nvPr/>
        </p:nvPicPr>
        <p:blipFill rotWithShape="1">
          <a:blip r:embed="rId7" cstate="print">
            <a:extLst>
              <a:ext uri="{28A0092B-C50C-407E-A947-70E740481C1C}">
                <a14:useLocalDpi xmlns:a14="http://schemas.microsoft.com/office/drawing/2010/main" val="0"/>
              </a:ext>
            </a:extLst>
          </a:blip>
          <a:srcRect t="14963"/>
          <a:stretch/>
        </p:blipFill>
        <p:spPr bwMode="auto">
          <a:xfrm>
            <a:off x="5148064" y="4797150"/>
            <a:ext cx="2736304" cy="1929395"/>
          </a:xfrm>
          <a:prstGeom prst="rect">
            <a:avLst/>
          </a:prstGeom>
          <a:noFill/>
          <a:ln>
            <a:solidFill>
              <a:sysClr val="windowText" lastClr="000000"/>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5483586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12292" name="Picture 4" descr="https://avatars.mds.yandex.net/get-pdb/2446940/60c45638-c97c-4669-9d84-a59d01828973/orig"/>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4355" y="188640"/>
            <a:ext cx="1399293" cy="101448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1.bp.blogspot.com/-IhIeFL6l_Tw/XMCKOCImykI/AAAAAAAAArU/u5rAWHio_WQ18VcN7Gi6W5VYvXO-KlKFQCLcBGAs/s1600/18580285.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sp>
        <p:nvSpPr>
          <p:cNvPr id="8" name="Поле 99"/>
          <p:cNvSpPr txBox="1"/>
          <p:nvPr/>
        </p:nvSpPr>
        <p:spPr>
          <a:xfrm>
            <a:off x="4355" y="1052737"/>
            <a:ext cx="9139645" cy="5702460"/>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spcAft>
                <a:spcPts val="0"/>
              </a:spcAft>
            </a:pPr>
            <a:r>
              <a:rPr lang="ru-RU" sz="1400" b="1" dirty="0" smtClean="0">
                <a:latin typeface="Bookman Old Style"/>
                <a:ea typeface="Calibri"/>
                <a:cs typeface="Times New Roman"/>
              </a:rPr>
              <a:t>    В </a:t>
            </a:r>
            <a:r>
              <a:rPr lang="ru-RU" sz="1400" b="1" dirty="0">
                <a:latin typeface="Bookman Old Style"/>
                <a:ea typeface="Calibri"/>
                <a:cs typeface="Times New Roman"/>
              </a:rPr>
              <a:t>Смоленском университете была разработана программа по обучению проживанию этих грызунов в танке. Выбор на мышей пал не случайно. Животное способно пролезть в дырку вдвое меньшего диаметра, чем собственное тело. Так как в любом танке есть технологическое отверстие, грызуны отлично подошли на роль маленьких диверсантов.</a:t>
            </a:r>
          </a:p>
          <a:p>
            <a:pPr indent="450215" algn="just">
              <a:spcAft>
                <a:spcPts val="0"/>
              </a:spcAft>
            </a:pPr>
            <a:r>
              <a:rPr lang="ru-RU" sz="1400" b="1" dirty="0">
                <a:latin typeface="Bookman Old Style"/>
                <a:ea typeface="Calibri"/>
                <a:cs typeface="Times New Roman"/>
              </a:rPr>
              <a:t>К месту действия мышей доставляли на маленьких, почти бесшумных самолетах По-2. В одной из боевых операций мыши вывели из строя 70% боевой техники немцев. Самой удачной операцией стала высадка малюток в 1942 году, под Сталинградом. Атаке подверглась 22 дивизия. Практически всю технику уничтожили мыши. Животные перегрызли электропроводку двигателя, отчего танки попросту не заводились. Для защиты боевых орудий немцы воспользовались помощью котов.</a:t>
            </a:r>
          </a:p>
          <a:p>
            <a:pPr indent="450215" algn="just">
              <a:spcAft>
                <a:spcPts val="0"/>
              </a:spcAft>
            </a:pPr>
            <a:r>
              <a:rPr lang="ru-RU" sz="1400" b="1" dirty="0">
                <a:latin typeface="Bookman Old Style"/>
                <a:ea typeface="Calibri"/>
                <a:cs typeface="Times New Roman"/>
              </a:rPr>
              <a:t>Противотанковые мышки вели свои битвы в подвалах, на складах и в моторных отсеках танков, вдали от широко известных сражений людей. К счастью, мышей не нужно было учить различать вражескую технику, немецкие танки практические всегда маскировались в окопах или засыпались соломой, и так как, вражеские танки имели температуру намного выше температуры сырой земли (первые испытания проводились весной в 1942 году), мыши предпочитали заселяться в более “комфортные” условия, то есть в танки, где в силу своих животных особенностей – они грызли всё, что попадается им на глаза.</a:t>
            </a:r>
          </a:p>
          <a:p>
            <a:pPr indent="450215" algn="just">
              <a:spcAft>
                <a:spcPts val="0"/>
              </a:spcAft>
            </a:pPr>
            <a:r>
              <a:rPr lang="ru-RU" sz="1400" dirty="0">
                <a:effectLst/>
                <a:latin typeface="Calibri"/>
                <a:ea typeface="Calibri"/>
                <a:cs typeface="Times New Roman"/>
              </a:rPr>
              <a:t> </a:t>
            </a:r>
          </a:p>
        </p:txBody>
      </p:sp>
      <p:sp>
        <p:nvSpPr>
          <p:cNvPr id="9" name="Прямоугольник 8"/>
          <p:cNvSpPr/>
          <p:nvPr/>
        </p:nvSpPr>
        <p:spPr>
          <a:xfrm>
            <a:off x="1304371" y="0"/>
            <a:ext cx="6862907" cy="1200329"/>
          </a:xfrm>
          <a:prstGeom prst="rect">
            <a:avLst/>
          </a:prstGeom>
          <a:noFill/>
        </p:spPr>
        <p:txBody>
          <a:bodyPr wrap="square" lIns="91440" tIns="45720" rIns="91440" bIns="45720">
            <a:spAutoFit/>
          </a:bodyPr>
          <a:lstStyle/>
          <a:p>
            <a:pPr algn="ctr"/>
            <a:r>
              <a:rPr lang="ru-RU" sz="7200" b="1" dirty="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rPr>
              <a:t>Мыши </a:t>
            </a:r>
            <a:endParaRPr lang="ru-RU" sz="7200" b="1" cap="none" spc="0" dirty="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endParaRPr>
          </a:p>
        </p:txBody>
      </p:sp>
      <p:pic>
        <p:nvPicPr>
          <p:cNvPr id="10" name="Рисунок 9" descr="https://pbs.twimg.com/media/EHbAPSrXUAI7V06.jpg"/>
          <p:cNvPicPr/>
          <p:nvPr/>
        </p:nvPicPr>
        <p:blipFill rotWithShape="1">
          <a:blip r:embed="rId6" cstate="print">
            <a:extLst>
              <a:ext uri="{28A0092B-C50C-407E-A947-70E740481C1C}">
                <a14:useLocalDpi xmlns:a14="http://schemas.microsoft.com/office/drawing/2010/main" val="0"/>
              </a:ext>
            </a:extLst>
          </a:blip>
          <a:srcRect b="3410"/>
          <a:stretch/>
        </p:blipFill>
        <p:spPr bwMode="auto">
          <a:xfrm>
            <a:off x="7092280" y="5028019"/>
            <a:ext cx="1800200" cy="1727177"/>
          </a:xfrm>
          <a:prstGeom prst="rect">
            <a:avLst/>
          </a:prstGeom>
          <a:noFill/>
          <a:ln>
            <a:solidFill>
              <a:sysClr val="windowText" lastClr="000000"/>
            </a:solidFill>
          </a:ln>
          <a:extLst>
            <a:ext uri="{53640926-AAD7-44D8-BBD7-CCE9431645EC}">
              <a14:shadowObscured xmlns:a14="http://schemas.microsoft.com/office/drawing/2010/main"/>
            </a:ext>
          </a:extLst>
        </p:spPr>
      </p:pic>
      <p:pic>
        <p:nvPicPr>
          <p:cNvPr id="11" name="Рисунок 10" descr="https://cdn.fishki.net/upload/post/2017/02/11/2216052/52c52d5326act.jp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292080" y="5298921"/>
            <a:ext cx="2218863" cy="1185372"/>
          </a:xfrm>
          <a:prstGeom prst="rect">
            <a:avLst/>
          </a:prstGeom>
          <a:noFill/>
          <a:ln>
            <a:solidFill>
              <a:schemeClr val="tx1"/>
            </a:solidFill>
          </a:ln>
        </p:spPr>
      </p:pic>
      <p:sp>
        <p:nvSpPr>
          <p:cNvPr id="12" name="Поле 8194"/>
          <p:cNvSpPr txBox="1"/>
          <p:nvPr/>
        </p:nvSpPr>
        <p:spPr>
          <a:xfrm>
            <a:off x="4355" y="5161674"/>
            <a:ext cx="5287725" cy="2227766"/>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lvl="0" indent="457200" algn="just"/>
            <a:r>
              <a:rPr kumimoji="0" lang="ru-RU" sz="1400" b="1" i="0" u="none" strike="noStrike" kern="0" cap="none" spc="0" normalizeH="0" baseline="0" noProof="0" dirty="0">
                <a:ln>
                  <a:noFill/>
                </a:ln>
                <a:solidFill>
                  <a:sysClr val="windowText" lastClr="000000"/>
                </a:solidFill>
                <a:effectLst/>
                <a:uLnTx/>
                <a:uFillTx/>
                <a:latin typeface="Bookman Old Style"/>
                <a:ea typeface="Calibri"/>
                <a:cs typeface="Times New Roman"/>
              </a:rPr>
              <a:t>Чтобы максимизировать ущерб от мышей, их использовали также, как и хороших переносчиков инфекции (заражали различными вирусами), но должного результата не было замечено</a:t>
            </a:r>
            <a:r>
              <a:rPr lang="ru-RU" sz="1400" b="1" kern="0" dirty="0">
                <a:solidFill>
                  <a:sysClr val="windowText" lastClr="000000"/>
                </a:solidFill>
                <a:latin typeface="Bookman Old Style"/>
                <a:ea typeface="Calibri"/>
                <a:cs typeface="Times New Roman"/>
              </a:rPr>
              <a:t>. </a:t>
            </a:r>
            <a:endParaRPr lang="ru-RU" sz="1400" b="1" kern="0" dirty="0" smtClean="0">
              <a:solidFill>
                <a:sysClr val="windowText" lastClr="000000"/>
              </a:solidFill>
              <a:latin typeface="Bookman Old Style"/>
              <a:ea typeface="Calibri"/>
              <a:cs typeface="Times New Roman"/>
            </a:endParaRPr>
          </a:p>
          <a:p>
            <a:pPr lvl="0" indent="457200" algn="just"/>
            <a:r>
              <a:rPr lang="ru-RU" sz="1400" b="1" kern="0" dirty="0" smtClean="0">
                <a:solidFill>
                  <a:sysClr val="windowText" lastClr="000000"/>
                </a:solidFill>
                <a:latin typeface="Bookman Old Style"/>
                <a:ea typeface="Calibri"/>
                <a:cs typeface="Times New Roman"/>
              </a:rPr>
              <a:t>Армия </a:t>
            </a:r>
            <a:r>
              <a:rPr lang="ru-RU" sz="1400" b="1" kern="0" dirty="0">
                <a:solidFill>
                  <a:sysClr val="windowText" lastClr="000000"/>
                </a:solidFill>
                <a:latin typeface="Bookman Old Style"/>
                <a:ea typeface="Calibri"/>
                <a:cs typeface="Times New Roman"/>
              </a:rPr>
              <a:t>США использовала </a:t>
            </a:r>
            <a:r>
              <a:rPr lang="ru-RU" sz="1400" b="1" kern="0" dirty="0" smtClean="0">
                <a:solidFill>
                  <a:sysClr val="windowText" lastClr="000000"/>
                </a:solidFill>
                <a:latin typeface="Bookman Old Style"/>
                <a:ea typeface="Calibri"/>
                <a:cs typeface="Times New Roman"/>
              </a:rPr>
              <a:t>для диверсий </a:t>
            </a:r>
            <a:r>
              <a:rPr lang="ru-RU" sz="1400" b="1" kern="0" dirty="0">
                <a:solidFill>
                  <a:sysClr val="windowText" lastClr="000000"/>
                </a:solidFill>
                <a:latin typeface="Bookman Old Style"/>
                <a:ea typeface="Calibri"/>
                <a:cs typeface="Times New Roman"/>
              </a:rPr>
              <a:t>летучих мышей, к </a:t>
            </a:r>
            <a:r>
              <a:rPr lang="ru-RU" sz="1400" b="1" kern="0" dirty="0" smtClean="0">
                <a:solidFill>
                  <a:sysClr val="windowText" lastClr="000000"/>
                </a:solidFill>
                <a:latin typeface="Bookman Old Style"/>
                <a:ea typeface="Calibri"/>
                <a:cs typeface="Times New Roman"/>
              </a:rPr>
              <a:t> которым </a:t>
            </a:r>
            <a:r>
              <a:rPr lang="ru-RU" sz="1400" b="1" kern="0" dirty="0">
                <a:solidFill>
                  <a:sysClr val="windowText" lastClr="000000"/>
                </a:solidFill>
                <a:latin typeface="Bookman Old Style"/>
                <a:ea typeface="Calibri"/>
                <a:cs typeface="Times New Roman"/>
              </a:rPr>
              <a:t>прикреплялись </a:t>
            </a:r>
            <a:r>
              <a:rPr lang="ru-RU" sz="1400" b="1" kern="0" dirty="0" smtClean="0">
                <a:solidFill>
                  <a:sysClr val="windowText" lastClr="000000"/>
                </a:solidFill>
                <a:latin typeface="Bookman Old Style"/>
                <a:ea typeface="Calibri"/>
                <a:cs typeface="Times New Roman"/>
              </a:rPr>
              <a:t>зажигательные </a:t>
            </a:r>
            <a:r>
              <a:rPr lang="ru-RU" sz="1400" b="1" kern="0" dirty="0">
                <a:solidFill>
                  <a:sysClr val="windowText" lastClr="000000"/>
                </a:solidFill>
                <a:latin typeface="Bookman Old Style"/>
                <a:ea typeface="Calibri"/>
                <a:cs typeface="Times New Roman"/>
              </a:rPr>
              <a:t>бомбы.</a:t>
            </a:r>
            <a:endParaRPr kumimoji="0" lang="ru-RU" sz="1400" b="1" i="0" u="none" strike="noStrike" kern="0" cap="none" spc="0" normalizeH="0" baseline="0" noProof="0" dirty="0" smtClean="0">
              <a:ln>
                <a:noFill/>
              </a:ln>
              <a:solidFill>
                <a:sysClr val="windowText" lastClr="000000"/>
              </a:solidFill>
              <a:effectLst/>
              <a:uLnTx/>
              <a:uFillTx/>
              <a:latin typeface="Bookman Old Style"/>
              <a:ea typeface="Calibri"/>
              <a:cs typeface="Times New Roman"/>
            </a:endParaRPr>
          </a:p>
          <a:p>
            <a:pPr marL="0" marR="0" lvl="0" indent="457200" defTabSz="914400" eaLnBrk="1" fontAlgn="auto" latinLnBrk="0" hangingPunct="1">
              <a:spcBef>
                <a:spcPts val="0"/>
              </a:spcBef>
              <a:buClrTx/>
              <a:buSzTx/>
              <a:buFontTx/>
              <a:buNone/>
              <a:tabLst/>
              <a:defRPr/>
            </a:pPr>
            <a:endParaRPr kumimoji="0" lang="ru-RU" sz="1100" b="0" i="0" u="none" strike="noStrike" kern="0" cap="none" spc="0" normalizeH="0" baseline="0" noProof="0" dirty="0">
              <a:ln>
                <a:noFill/>
              </a:ln>
              <a:solidFill>
                <a:sysClr val="windowText" lastClr="000000"/>
              </a:solidFill>
              <a:effectLst/>
              <a:uLnTx/>
              <a:uFillTx/>
              <a:latin typeface="Calibri"/>
              <a:ea typeface="Calibri"/>
              <a:cs typeface="Times New Roman"/>
            </a:endParaRPr>
          </a:p>
        </p:txBody>
      </p:sp>
    </p:spTree>
    <p:extLst>
      <p:ext uri="{BB962C8B-B14F-4D97-AF65-F5344CB8AC3E}">
        <p14:creationId xmlns:p14="http://schemas.microsoft.com/office/powerpoint/2010/main" val="257809636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11272" name="Picture 8" descr="https://m.gifmania.com.ua/Animated-Gifs-Tvaryny/Animations-Marine-Animals/Images-Tyulen/Tyulen-67319.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1844" y="4964433"/>
            <a:ext cx="2581780" cy="129706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1274" name="Picture 10" descr="https://i.gifer.com/NLXI.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1844" y="3284984"/>
            <a:ext cx="2931535" cy="146920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9" name="Picture 2" descr="https://1.bp.blogspot.com/-IhIeFL6l_Tw/XMCKOCImykI/AAAAAAAAArU/u5rAWHio_WQ18VcN7Gi6W5VYvXO-KlKFQCLcBGAs/s1600/18580285.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sp>
        <p:nvSpPr>
          <p:cNvPr id="10" name="Поле 99"/>
          <p:cNvSpPr txBox="1"/>
          <p:nvPr/>
        </p:nvSpPr>
        <p:spPr>
          <a:xfrm>
            <a:off x="-523" y="1052737"/>
            <a:ext cx="9118373" cy="2520280"/>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spcAft>
                <a:spcPts val="0"/>
              </a:spcAft>
            </a:pPr>
            <a:r>
              <a:rPr lang="ru-RU" sz="1400" b="1" dirty="0" smtClean="0">
                <a:latin typeface="Bookman Old Style"/>
                <a:ea typeface="Calibri"/>
                <a:cs typeface="Times New Roman"/>
              </a:rPr>
              <a:t>                Во </a:t>
            </a:r>
            <a:r>
              <a:rPr lang="ru-RU" sz="1400" b="1" dirty="0">
                <a:latin typeface="Bookman Old Style"/>
                <a:ea typeface="Calibri"/>
                <a:cs typeface="Times New Roman"/>
              </a:rPr>
              <a:t>время Великой Отечественной войны советские военные использовали уникальное оружие против немецких кораблей, которые наступали на Советский Союз со стороны Черного моря. Этим оружием были… черно-морские дельфины! Специально обученные животные несли на своих спинах мины, которые взрывались, когда они подплывали к кораблям противника. Таким образом, было потоплено очень много вражеских судов. </a:t>
            </a:r>
          </a:p>
          <a:p>
            <a:pPr indent="450215" algn="just">
              <a:spcAft>
                <a:spcPts val="0"/>
              </a:spcAft>
            </a:pPr>
            <a:r>
              <a:rPr lang="ru-RU" sz="1400" b="1" dirty="0">
                <a:latin typeface="Bookman Old Style"/>
                <a:ea typeface="Calibri"/>
                <a:cs typeface="Times New Roman"/>
              </a:rPr>
              <a:t>Также дельфины были обучены находить и иногда вытаскивать потерянные боеприпасы, в первую очередь, торпеды и мины. Дельфины помогли победить в Великой Отечественной войне, ценой своей жизни! Вклад их в уничтожение фашистских кораблей в Черном море бесценен!</a:t>
            </a:r>
          </a:p>
        </p:txBody>
      </p:sp>
      <p:sp>
        <p:nvSpPr>
          <p:cNvPr id="8" name="Прямоугольник 7"/>
          <p:cNvSpPr/>
          <p:nvPr/>
        </p:nvSpPr>
        <p:spPr>
          <a:xfrm>
            <a:off x="251520" y="0"/>
            <a:ext cx="8640959" cy="923330"/>
          </a:xfrm>
          <a:prstGeom prst="rect">
            <a:avLst/>
          </a:prstGeom>
          <a:noFill/>
        </p:spPr>
        <p:txBody>
          <a:bodyPr wrap="square" lIns="91440" tIns="45720" rIns="91440" bIns="45720">
            <a:spAutoFit/>
          </a:bodyPr>
          <a:lstStyle/>
          <a:p>
            <a:pPr algn="ctr"/>
            <a:r>
              <a:rPr lang="ru-RU" sz="5400" b="1" dirty="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rPr>
              <a:t>Дельфины и тюлени</a:t>
            </a:r>
            <a:endParaRPr lang="ru-RU" sz="5400" b="1" cap="none" spc="0" dirty="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endParaRPr>
          </a:p>
        </p:txBody>
      </p:sp>
      <p:pic>
        <p:nvPicPr>
          <p:cNvPr id="11" name="Рисунок 10" descr="http://img0.joyreactor.cc/pics/comment/%D0%B2%D0%BE%D0%B5%D0%BD%D0%BD%D1%8B%D0%B9-%D0%BA%D0%B8%D1%82-GoPro-%D1%80%D1%8B%D0%B1%D0%B0%D0%BA%D0%B8-%D0%B1%D0%B5%D0%BB%D1%83%D1%85%D0%B0-3339814.jpeg"/>
          <p:cNvPicPr/>
          <p:nvPr/>
        </p:nvPicPr>
        <p:blipFill rotWithShape="1">
          <a:blip r:embed="rId7">
            <a:clrChange>
              <a:clrFrom>
                <a:srgbClr val="FEFEFE"/>
              </a:clrFrom>
              <a:clrTo>
                <a:srgbClr val="FEFEFE">
                  <a:alpha val="0"/>
                </a:srgbClr>
              </a:clrTo>
            </a:clrChange>
            <a:extLst>
              <a:ext uri="{28A0092B-C50C-407E-A947-70E740481C1C}">
                <a14:useLocalDpi xmlns:a14="http://schemas.microsoft.com/office/drawing/2010/main" val="0"/>
              </a:ext>
            </a:extLst>
          </a:blip>
          <a:srcRect t="12780" b="4413"/>
          <a:stretch/>
        </p:blipFill>
        <p:spPr bwMode="auto">
          <a:xfrm>
            <a:off x="3138731" y="3046046"/>
            <a:ext cx="5853446" cy="2598980"/>
          </a:xfrm>
          <a:prstGeom prst="rect">
            <a:avLst/>
          </a:prstGeom>
          <a:noFill/>
          <a:ln>
            <a:noFill/>
          </a:ln>
          <a:extLst>
            <a:ext uri="{53640926-AAD7-44D8-BBD7-CCE9431645EC}">
              <a14:shadowObscured xmlns:a14="http://schemas.microsoft.com/office/drawing/2010/main"/>
            </a:ext>
          </a:extLst>
        </p:spPr>
      </p:pic>
      <p:sp>
        <p:nvSpPr>
          <p:cNvPr id="12" name="Поле 8204"/>
          <p:cNvSpPr txBox="1"/>
          <p:nvPr/>
        </p:nvSpPr>
        <p:spPr>
          <a:xfrm>
            <a:off x="4283968" y="5932170"/>
            <a:ext cx="4949067" cy="925830"/>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450215" defTabSz="914400" eaLnBrk="1" fontAlgn="auto" latinLnBrk="0" hangingPunct="1">
              <a:spcBef>
                <a:spcPts val="0"/>
              </a:spcBef>
              <a:spcAft>
                <a:spcPts val="0"/>
              </a:spcAft>
              <a:buClrTx/>
              <a:buSzTx/>
              <a:buFontTx/>
              <a:buNone/>
              <a:tabLst/>
              <a:defRPr/>
            </a:pPr>
            <a:r>
              <a:rPr kumimoji="0" lang="ru-RU" sz="1400" b="1" i="0" u="none" strike="noStrike" kern="0" cap="none" spc="0" normalizeH="0" baseline="0" noProof="0" dirty="0">
                <a:ln>
                  <a:noFill/>
                </a:ln>
                <a:solidFill>
                  <a:sysClr val="windowText" lastClr="000000"/>
                </a:solidFill>
                <a:effectLst/>
                <a:uLnTx/>
                <a:uFillTx/>
                <a:latin typeface="Bookman Old Style"/>
                <a:ea typeface="Calibri"/>
                <a:cs typeface="Times New Roman"/>
              </a:rPr>
              <a:t>По такому же принципу  в годы войны обучали и тюленей. Хорошо поддающиеся тренировке, они помогали людям, выполняя сложные военные задания.</a:t>
            </a:r>
            <a:endParaRPr kumimoji="0" lang="ru-RU" sz="1100" b="0" i="0" u="none" strike="noStrike" kern="0" cap="none" spc="0" normalizeH="0" baseline="0" noProof="0" dirty="0">
              <a:ln>
                <a:noFill/>
              </a:ln>
              <a:solidFill>
                <a:sysClr val="windowText" lastClr="000000"/>
              </a:solidFill>
              <a:effectLst/>
              <a:uLnTx/>
              <a:uFillTx/>
              <a:latin typeface="Calibri"/>
              <a:ea typeface="Calibri"/>
              <a:cs typeface="Times New Roman"/>
            </a:endParaRPr>
          </a:p>
        </p:txBody>
      </p:sp>
      <p:pic>
        <p:nvPicPr>
          <p:cNvPr id="13" name="Рисунок 12" descr="https://s.hdnux.com/photos/01/64/22/476306/3/rawImage.jp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915816" y="5746550"/>
            <a:ext cx="1285992" cy="1029901"/>
          </a:xfrm>
          <a:prstGeom prst="rect">
            <a:avLst/>
          </a:prstGeom>
          <a:noFill/>
          <a:ln>
            <a:solidFill>
              <a:sysClr val="windowText" lastClr="000000"/>
            </a:solidFill>
          </a:ln>
        </p:spPr>
      </p:pic>
      <p:pic>
        <p:nvPicPr>
          <p:cNvPr id="1026" name="Picture 2" descr="https://animashki.org/uploads/posts/2017-03/1489079091_3382-delfiny-vyprygivayut-iz-vody.gif"/>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675376" y="-457498"/>
            <a:ext cx="3429000" cy="1838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640220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5" y="-1"/>
            <a:ext cx="9233035" cy="1340768"/>
          </a:xfrm>
          <a:prstGeom prst="rect">
            <a:avLst/>
          </a:prstGeom>
          <a:noFill/>
          <a:ln>
            <a:noFill/>
          </a:ln>
          <a:extLst>
            <a:ext uri="{53640926-AAD7-44D8-BBD7-CCE9431645EC}">
              <a14:shadowObscured xmlns:a14="http://schemas.microsoft.com/office/drawing/2010/main"/>
            </a:ext>
          </a:extLst>
        </p:spPr>
      </p:pic>
      <p:pic>
        <p:nvPicPr>
          <p:cNvPr id="9220" name="Picture 4" descr="http://andrey-eltsov.ru/wp-content/uploads/2019/10/Svetofor-deBHdr3F_7hyG_hymfhhdhd-dtnjajh-C%D0%92%D0%B5%D1%82%D0%BE%D1%84%D0%BE%D1%80-%D0%BC%D0%B5%D0%B4%D0%B2%D0%B5%D0%B4%D1%8C.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32693" y="-133066"/>
            <a:ext cx="2569518" cy="1606897"/>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http://komotoz.ru/gifki/images/medvedi/medvejonok.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372201" y="5609361"/>
            <a:ext cx="2643266" cy="112074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8" name="Picture 2" descr="https://1.bp.blogspot.com/-IhIeFL6l_Tw/XMCKOCImykI/AAAAAAAAArU/u5rAWHio_WQ18VcN7Gi6W5VYvXO-KlKFQCLcBGAs/s1600/18580285.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sp>
        <p:nvSpPr>
          <p:cNvPr id="9" name="Поле 99"/>
          <p:cNvSpPr txBox="1"/>
          <p:nvPr/>
        </p:nvSpPr>
        <p:spPr>
          <a:xfrm>
            <a:off x="25627" y="1269531"/>
            <a:ext cx="6346573" cy="3455613"/>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spcAft>
                <a:spcPts val="0"/>
              </a:spcAft>
            </a:pPr>
            <a:r>
              <a:rPr lang="ru-RU" sz="1400" b="1" dirty="0">
                <a:latin typeface="Bookman Old Style"/>
                <a:ea typeface="Calibri"/>
                <a:cs typeface="Times New Roman"/>
              </a:rPr>
              <a:t>В польской армии был даже медведь </a:t>
            </a:r>
            <a:r>
              <a:rPr lang="ru-RU" sz="1400" b="1" dirty="0" err="1">
                <a:latin typeface="Bookman Old Style"/>
                <a:ea typeface="Calibri"/>
                <a:cs typeface="Times New Roman"/>
              </a:rPr>
              <a:t>Войтек</a:t>
            </a:r>
            <a:r>
              <a:rPr lang="ru-RU" sz="1400" b="1" dirty="0">
                <a:latin typeface="Bookman Old Style"/>
                <a:ea typeface="Calibri"/>
                <a:cs typeface="Times New Roman"/>
              </a:rPr>
              <a:t>. Это армия Владислава Андерса, сформированная из депортированных в 1939 году в СССР поляков на Ближнем Востоке.</a:t>
            </a:r>
          </a:p>
          <a:p>
            <a:pPr indent="450215" algn="just">
              <a:spcAft>
                <a:spcPts val="0"/>
              </a:spcAft>
            </a:pPr>
            <a:r>
              <a:rPr lang="ru-RU" sz="1400" b="1" dirty="0">
                <a:latin typeface="Bookman Old Style"/>
                <a:ea typeface="Calibri"/>
                <a:cs typeface="Times New Roman"/>
              </a:rPr>
              <a:t>В один из дней 22 рота была занята разгрузкой боеприпасов и доставкой их к орудиям, находящимся на горе, солдаты трудились без отдыха. </a:t>
            </a:r>
            <a:r>
              <a:rPr lang="ru-RU" sz="1400" b="1" dirty="0" err="1">
                <a:latin typeface="Bookman Old Style"/>
                <a:ea typeface="Calibri"/>
                <a:cs typeface="Times New Roman"/>
              </a:rPr>
              <a:t>Войтек</a:t>
            </a:r>
            <a:r>
              <a:rPr lang="ru-RU" sz="1400" b="1" dirty="0">
                <a:latin typeface="Bookman Old Style"/>
                <a:ea typeface="Calibri"/>
                <a:cs typeface="Times New Roman"/>
              </a:rPr>
              <a:t> сначала внимательно наблюдал за ними, а потом произошло нечто совершенно невероятное. Медведь подошёл к грузовику, встал на задние лапы, а передние протянул вперёд. Поборов сомнения, раздающий положил ему на лапы ящик с боеприпасами, и </a:t>
            </a:r>
            <a:r>
              <a:rPr lang="ru-RU" sz="1400" b="1" dirty="0" err="1">
                <a:latin typeface="Bookman Old Style"/>
                <a:ea typeface="Calibri"/>
                <a:cs typeface="Times New Roman"/>
              </a:rPr>
              <a:t>Войтек</a:t>
            </a:r>
            <a:r>
              <a:rPr lang="ru-RU" sz="1400" b="1" dirty="0">
                <a:latin typeface="Bookman Old Style"/>
                <a:ea typeface="Calibri"/>
                <a:cs typeface="Times New Roman"/>
              </a:rPr>
              <a:t> понёс их в гору к орудиям.</a:t>
            </a:r>
          </a:p>
          <a:p>
            <a:pPr indent="450215" algn="just">
              <a:spcAft>
                <a:spcPts val="0"/>
              </a:spcAft>
            </a:pPr>
            <a:r>
              <a:rPr lang="ru-RU" sz="1400" b="1" dirty="0">
                <a:latin typeface="Bookman Old Style"/>
                <a:ea typeface="Calibri"/>
                <a:cs typeface="Times New Roman"/>
              </a:rPr>
              <a:t>После этого он возвратился к грузовику и следующие ящики стал брать уже самостоятельно и относить, не уронив при этом ни одного снаряда.</a:t>
            </a:r>
          </a:p>
          <a:p>
            <a:pPr indent="450215" algn="just">
              <a:spcAft>
                <a:spcPts val="0"/>
              </a:spcAft>
            </a:pPr>
            <a:r>
              <a:rPr lang="ru-RU" sz="1400" b="1" dirty="0">
                <a:latin typeface="Bookman Old Style"/>
                <a:ea typeface="Calibri"/>
                <a:cs typeface="Times New Roman"/>
              </a:rPr>
              <a:t>В этот день польские солдаты выполнили задачу и взяли нужную высоту. </a:t>
            </a:r>
            <a:r>
              <a:rPr lang="ru-RU" sz="1400" b="1" dirty="0" err="1">
                <a:latin typeface="Bookman Old Style"/>
                <a:ea typeface="Calibri"/>
                <a:cs typeface="Times New Roman"/>
              </a:rPr>
              <a:t>Войтек</a:t>
            </a:r>
            <a:r>
              <a:rPr lang="ru-RU" sz="1400" b="1" dirty="0">
                <a:latin typeface="Bookman Old Style"/>
                <a:ea typeface="Calibri"/>
                <a:cs typeface="Times New Roman"/>
              </a:rPr>
              <a:t> занимался доставкой боеприпасов и продовольствия ещё много дней, не боясь ни стрельбы, ни грохота орудий. Свидетелями этого чуда были сотни людей, многие из которых поначалу не верили рассказам очевидцев. </a:t>
            </a:r>
          </a:p>
          <a:p>
            <a:pPr indent="450215" algn="just">
              <a:spcAft>
                <a:spcPts val="0"/>
              </a:spcAft>
            </a:pPr>
            <a:r>
              <a:rPr lang="ru-RU" sz="1400" b="1" dirty="0">
                <a:latin typeface="Bookman Old Style"/>
                <a:ea typeface="Calibri"/>
                <a:cs typeface="Times New Roman"/>
              </a:rPr>
              <a:t>Когда раздавалась команда «равнение направо!», медведь поворачивал голову. Он просто был солдатом»... мишка был официально приписан к 22 роте снабжения артиллерии II корпуса польской армии и находился на гербе подразделения.</a:t>
            </a:r>
          </a:p>
          <a:p>
            <a:pPr indent="450215" algn="just">
              <a:spcAft>
                <a:spcPts val="0"/>
              </a:spcAft>
            </a:pPr>
            <a:r>
              <a:rPr lang="ru-RU" sz="1400" b="1" dirty="0">
                <a:latin typeface="Bookman Old Style"/>
                <a:ea typeface="Calibri"/>
                <a:cs typeface="Times New Roman"/>
              </a:rPr>
              <a:t>Отслужив пять лет в польской армии, доблестный медведь был удостоен звания капрала.</a:t>
            </a:r>
          </a:p>
          <a:p>
            <a:pPr indent="450215" algn="just">
              <a:spcAft>
                <a:spcPts val="0"/>
              </a:spcAft>
            </a:pPr>
            <a:r>
              <a:rPr lang="ru-RU" sz="1400" dirty="0">
                <a:effectLst/>
                <a:latin typeface="Calibri"/>
                <a:ea typeface="Calibri"/>
                <a:cs typeface="Times New Roman"/>
              </a:rPr>
              <a:t> </a:t>
            </a:r>
          </a:p>
        </p:txBody>
      </p:sp>
      <p:sp>
        <p:nvSpPr>
          <p:cNvPr id="10" name="Прямоугольник 9"/>
          <p:cNvSpPr/>
          <p:nvPr/>
        </p:nvSpPr>
        <p:spPr>
          <a:xfrm>
            <a:off x="1304371" y="0"/>
            <a:ext cx="6862907" cy="1200329"/>
          </a:xfrm>
          <a:prstGeom prst="rect">
            <a:avLst/>
          </a:prstGeom>
          <a:noFill/>
        </p:spPr>
        <p:txBody>
          <a:bodyPr wrap="square" lIns="91440" tIns="45720" rIns="91440" bIns="45720">
            <a:spAutoFit/>
          </a:bodyPr>
          <a:lstStyle/>
          <a:p>
            <a:pPr algn="ctr"/>
            <a:r>
              <a:rPr lang="ru-RU" sz="7200" b="1" dirty="0" smtClean="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rPr>
              <a:t>Медведи</a:t>
            </a:r>
            <a:endParaRPr lang="ru-RU" sz="7200" b="1" cap="none" spc="0" dirty="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endParaRPr>
          </a:p>
        </p:txBody>
      </p:sp>
      <p:pic>
        <p:nvPicPr>
          <p:cNvPr id="11" name="Рисунок 10" descr="https://img-fotki.yandex.ru/get/239438/15397073.7f2/0_19f4c4_74ae233f_XL"/>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87526" y="1283292"/>
            <a:ext cx="2627942" cy="1714045"/>
          </a:xfrm>
          <a:prstGeom prst="rect">
            <a:avLst/>
          </a:prstGeom>
          <a:noFill/>
          <a:ln>
            <a:solidFill>
              <a:schemeClr val="tx1"/>
            </a:solidFill>
          </a:ln>
        </p:spPr>
      </p:pic>
      <p:pic>
        <p:nvPicPr>
          <p:cNvPr id="12" name="Рисунок 11" descr="https://img-fotki.yandex.ru/get/1025287/15397073.9c5/0_2ab306_bd28e088_XL"/>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756634" y="3212976"/>
            <a:ext cx="1258833" cy="2236323"/>
          </a:xfrm>
          <a:prstGeom prst="rect">
            <a:avLst/>
          </a:prstGeom>
          <a:noFill/>
          <a:ln>
            <a:solidFill>
              <a:sysClr val="windowText" lastClr="000000"/>
            </a:solidFill>
          </a:ln>
        </p:spPr>
      </p:pic>
      <p:pic>
        <p:nvPicPr>
          <p:cNvPr id="13" name="Рисунок 12" descr="https://s48.radikal.ru/i120/1105/bc/5efc58e2b97c.jpg"/>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372200" y="3766679"/>
            <a:ext cx="1527867" cy="1128916"/>
          </a:xfrm>
          <a:prstGeom prst="rect">
            <a:avLst/>
          </a:prstGeom>
          <a:noFill/>
          <a:ln>
            <a:solidFill>
              <a:sysClr val="windowText" lastClr="000000"/>
            </a:solidFill>
          </a:ln>
        </p:spPr>
      </p:pic>
    </p:spTree>
    <p:extLst>
      <p:ext uri="{BB962C8B-B14F-4D97-AF65-F5344CB8AC3E}">
        <p14:creationId xmlns:p14="http://schemas.microsoft.com/office/powerpoint/2010/main" val="39764022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1415787-palitra-7411-12-fon-bledno-bejevyiy-1-rulon_58516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 y="0"/>
            <a:ext cx="922868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Рисунок 2" descr="https://avatars.mds.yandex.net/get-pdb/1641653/7d3c1321-9408-4f11-aa9d-de011d97fa7f/s1200"/>
          <p:cNvPicPr/>
          <p:nvPr/>
        </p:nvPicPr>
        <p:blipFill rotWithShape="1">
          <a:blip r:embed="rId3">
            <a:extLst>
              <a:ext uri="{28A0092B-C50C-407E-A947-70E740481C1C}">
                <a14:useLocalDpi xmlns:a14="http://schemas.microsoft.com/office/drawing/2010/main" val="0"/>
              </a:ext>
            </a:extLst>
          </a:blip>
          <a:srcRect l="16255" b="28385"/>
          <a:stretch/>
        </p:blipFill>
        <p:spPr bwMode="auto">
          <a:xfrm rot="10800000">
            <a:off x="-13644" y="-14187"/>
            <a:ext cx="9233035" cy="1340768"/>
          </a:xfrm>
          <a:prstGeom prst="rect">
            <a:avLst/>
          </a:prstGeom>
          <a:noFill/>
          <a:ln>
            <a:noFill/>
          </a:ln>
          <a:extLst>
            <a:ext uri="{53640926-AAD7-44D8-BBD7-CCE9431645EC}">
              <a14:shadowObscured xmlns:a14="http://schemas.microsoft.com/office/drawing/2010/main"/>
            </a:ext>
          </a:extLst>
        </p:spPr>
      </p:pic>
      <p:pic>
        <p:nvPicPr>
          <p:cNvPr id="10246" name="Picture 6" descr="https://media1.tenor.com/images/16dcf118102ff4df3043c5027c9a34c9/tenor.gif?itemid=15208906"/>
          <p:cNvPicPr>
            <a:picLocks noChangeAspect="1" noChangeArrowheads="1" noCrop="1"/>
          </p:cNvPicPr>
          <p:nvPr/>
        </p:nvPicPr>
        <p:blipFill>
          <a:blip r:embed="rId4">
            <a:clrChange>
              <a:clrFrom>
                <a:srgbClr val="FCFEFC"/>
              </a:clrFrom>
              <a:clrTo>
                <a:srgbClr val="FCFEFC">
                  <a:alpha val="0"/>
                </a:srgbClr>
              </a:clrTo>
            </a:clrChange>
            <a:extLst>
              <a:ext uri="{28A0092B-C50C-407E-A947-70E740481C1C}">
                <a14:useLocalDpi xmlns:a14="http://schemas.microsoft.com/office/drawing/2010/main" val="0"/>
              </a:ext>
            </a:extLst>
          </a:blip>
          <a:srcRect/>
          <a:stretch>
            <a:fillRect/>
          </a:stretch>
        </p:blipFill>
        <p:spPr bwMode="auto">
          <a:xfrm>
            <a:off x="-13644" y="4869160"/>
            <a:ext cx="3047598" cy="1958296"/>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8" descr="https://static.tildacdn.com/tild6661-6232-4533-a438-383961363762/xig6E66jT.gif"/>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solidFill>
                <a:prstClr val="black"/>
              </a:solidFill>
            </a:endParaRPr>
          </a:p>
        </p:txBody>
      </p:sp>
      <p:pic>
        <p:nvPicPr>
          <p:cNvPr id="8" name="Picture 2" descr="https://1.bp.blogspot.com/-IhIeFL6l_Tw/XMCKOCImykI/AAAAAAAAArU/u5rAWHio_WQ18VcN7Gi6W5VYvXO-KlKFQCLcBGAs/s1600/18580285.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flipH="1" flipV="1">
            <a:off x="5796141" y="-2"/>
            <a:ext cx="3436894" cy="1154227"/>
          </a:xfrm>
          <a:prstGeom prst="rect">
            <a:avLst/>
          </a:prstGeom>
          <a:noFill/>
          <a:extLst>
            <a:ext uri="{909E8E84-426E-40DD-AFC4-6F175D3DCCD1}">
              <a14:hiddenFill xmlns:a14="http://schemas.microsoft.com/office/drawing/2010/main">
                <a:solidFill>
                  <a:srgbClr val="FFFFFF"/>
                </a:solidFill>
              </a14:hiddenFill>
            </a:ext>
          </a:extLst>
        </p:spPr>
      </p:pic>
      <p:sp>
        <p:nvSpPr>
          <p:cNvPr id="9" name="Поле 99"/>
          <p:cNvSpPr txBox="1"/>
          <p:nvPr/>
        </p:nvSpPr>
        <p:spPr>
          <a:xfrm>
            <a:off x="25627" y="1269531"/>
            <a:ext cx="9118373" cy="3527621"/>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indent="450215" algn="just"/>
            <a:r>
              <a:rPr lang="ru-RU" sz="1400" b="1" dirty="0">
                <a:solidFill>
                  <a:prstClr val="black"/>
                </a:solidFill>
                <a:latin typeface="Bookman Old Style"/>
                <a:ea typeface="Calibri"/>
                <a:cs typeface="Times New Roman"/>
              </a:rPr>
              <a:t>Были на фронте и экзотические животные - медведи, лисы, слоны, обезьяны, гуси, козлы, свиньи но они чаще были «живыми талисманами полков». </a:t>
            </a:r>
          </a:p>
          <a:p>
            <a:pPr indent="450215" algn="just"/>
            <a:r>
              <a:rPr lang="ru-RU" sz="1400" b="1" dirty="0">
                <a:solidFill>
                  <a:prstClr val="black"/>
                </a:solidFill>
                <a:latin typeface="Bookman Old Style"/>
                <a:ea typeface="Calibri"/>
                <a:cs typeface="Times New Roman"/>
              </a:rPr>
              <a:t>На войне людям всегда не хватает тепла и радости. Нередко солдаты приручают самых странных животных, которые играют роль «талисмана» военной части: они спокойно переносят крики и стрельбу, радуя хозяев.</a:t>
            </a:r>
          </a:p>
          <a:p>
            <a:pPr indent="450215" algn="just"/>
            <a:r>
              <a:rPr lang="ru-RU" sz="1400" b="1" dirty="0">
                <a:solidFill>
                  <a:prstClr val="black"/>
                </a:solidFill>
                <a:latin typeface="Bookman Old Style"/>
                <a:ea typeface="Calibri"/>
                <a:cs typeface="Times New Roman"/>
              </a:rPr>
              <a:t>Слоны из цирков и зоопарков во время войны привлекались к земледелию вместо лошадей.</a:t>
            </a:r>
          </a:p>
          <a:p>
            <a:pPr indent="450215" algn="just">
              <a:lnSpc>
                <a:spcPct val="115000"/>
              </a:lnSpc>
            </a:pPr>
            <a:endParaRPr lang="ru-RU" sz="1600" b="1" dirty="0">
              <a:solidFill>
                <a:prstClr val="black"/>
              </a:solidFill>
              <a:latin typeface="Bookman Old Style"/>
              <a:ea typeface="Calibri"/>
              <a:cs typeface="Times New Roman"/>
            </a:endParaRPr>
          </a:p>
          <a:p>
            <a:pPr indent="450215" algn="just">
              <a:lnSpc>
                <a:spcPct val="115000"/>
              </a:lnSpc>
            </a:pPr>
            <a:endParaRPr lang="ru-RU" sz="1600" b="1" dirty="0">
              <a:solidFill>
                <a:prstClr val="black"/>
              </a:solidFill>
              <a:latin typeface="Bookman Old Style"/>
              <a:ea typeface="Calibri"/>
              <a:cs typeface="Times New Roman"/>
            </a:endParaRPr>
          </a:p>
          <a:p>
            <a:pPr indent="450215" algn="just">
              <a:lnSpc>
                <a:spcPct val="115000"/>
              </a:lnSpc>
            </a:pPr>
            <a:r>
              <a:rPr lang="ru-RU" sz="1600" dirty="0">
                <a:solidFill>
                  <a:prstClr val="black"/>
                </a:solidFill>
                <a:ea typeface="Calibri"/>
                <a:cs typeface="Times New Roman"/>
              </a:rPr>
              <a:t> </a:t>
            </a:r>
            <a:endParaRPr lang="ru-RU" sz="1100" dirty="0">
              <a:solidFill>
                <a:prstClr val="black"/>
              </a:solidFill>
              <a:ea typeface="Calibri"/>
              <a:cs typeface="Times New Roman"/>
            </a:endParaRPr>
          </a:p>
        </p:txBody>
      </p:sp>
      <p:sp>
        <p:nvSpPr>
          <p:cNvPr id="10" name="Прямоугольник 9"/>
          <p:cNvSpPr/>
          <p:nvPr/>
        </p:nvSpPr>
        <p:spPr>
          <a:xfrm>
            <a:off x="155575" y="0"/>
            <a:ext cx="8988425" cy="1323439"/>
          </a:xfrm>
          <a:prstGeom prst="rect">
            <a:avLst/>
          </a:prstGeom>
          <a:noFill/>
        </p:spPr>
        <p:txBody>
          <a:bodyPr wrap="square" lIns="91440" tIns="45720" rIns="91440" bIns="45720">
            <a:spAutoFit/>
          </a:bodyPr>
          <a:lstStyle/>
          <a:p>
            <a:pPr algn="ctr"/>
            <a:r>
              <a:rPr lang="ru-RU" sz="4000" b="1" dirty="0">
                <a:ln w="19050">
                  <a:solidFill>
                    <a:sysClr val="windowText" lastClr="000000"/>
                  </a:solidFill>
                  <a:prstDash val="solid"/>
                </a:ln>
                <a:solidFill>
                  <a:srgbClr val="FFFF00"/>
                </a:solidFill>
                <a:effectLst>
                  <a:outerShdw blurRad="41275" dist="20320" dir="1800000" algn="tl" rotWithShape="0">
                    <a:srgbClr val="000000">
                      <a:alpha val="40000"/>
                    </a:srgbClr>
                  </a:outerShdw>
                </a:effectLst>
                <a:latin typeface="Arial Black" pitchFamily="34" charset="0"/>
              </a:rPr>
              <a:t>Слоны и другие экзотические животные </a:t>
            </a:r>
          </a:p>
        </p:txBody>
      </p:sp>
      <p:pic>
        <p:nvPicPr>
          <p:cNvPr id="11" name="Рисунок 10" descr="https://static.polityka.pl/_resource/res/path/3a/6a/3a6a8b5b-17da-499b-a83a-1d28490bd869"/>
          <p:cNvPicPr/>
          <p:nvPr/>
        </p:nvPicPr>
        <p:blipFill>
          <a:blip r:embed="rId6" cstate="print">
            <a:grayscl/>
            <a:extLst>
              <a:ext uri="{28A0092B-C50C-407E-A947-70E740481C1C}">
                <a14:useLocalDpi xmlns:a14="http://schemas.microsoft.com/office/drawing/2010/main" val="0"/>
              </a:ext>
            </a:extLst>
          </a:blip>
          <a:srcRect/>
          <a:stretch>
            <a:fillRect/>
          </a:stretch>
        </p:blipFill>
        <p:spPr bwMode="auto">
          <a:xfrm>
            <a:off x="2771800" y="2761620"/>
            <a:ext cx="2880320" cy="1950212"/>
          </a:xfrm>
          <a:prstGeom prst="rect">
            <a:avLst/>
          </a:prstGeom>
          <a:noFill/>
          <a:ln>
            <a:solidFill>
              <a:schemeClr val="tx1"/>
            </a:solidFill>
          </a:ln>
        </p:spPr>
      </p:pic>
      <p:pic>
        <p:nvPicPr>
          <p:cNvPr id="12" name="Рисунок 11" descr="https://ic.pics.livejournal.com/mi3ch/983718/4629300/4629300_original.jp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796141" y="2724459"/>
            <a:ext cx="3096344" cy="2035532"/>
          </a:xfrm>
          <a:prstGeom prst="rect">
            <a:avLst/>
          </a:prstGeom>
          <a:noFill/>
          <a:ln>
            <a:solidFill>
              <a:sysClr val="windowText" lastClr="000000"/>
            </a:solidFill>
          </a:ln>
        </p:spPr>
      </p:pic>
      <p:pic>
        <p:nvPicPr>
          <p:cNvPr id="13" name="Рисунок 12" descr="https://img-fotki.yandex.ru/get/195990/15397073.7f2/0_19f4ae_7455c778_XL"/>
          <p:cNvPicPr/>
          <p:nvPr/>
        </p:nvPicPr>
        <p:blipFill>
          <a:blip r:embed="rId8">
            <a:extLst>
              <a:ext uri="{28A0092B-C50C-407E-A947-70E740481C1C}">
                <a14:useLocalDpi xmlns:a14="http://schemas.microsoft.com/office/drawing/2010/main" val="0"/>
              </a:ext>
            </a:extLst>
          </a:blip>
          <a:srcRect/>
          <a:stretch>
            <a:fillRect/>
          </a:stretch>
        </p:blipFill>
        <p:spPr bwMode="auto">
          <a:xfrm>
            <a:off x="3020808" y="5040930"/>
            <a:ext cx="3173340" cy="1628430"/>
          </a:xfrm>
          <a:prstGeom prst="rect">
            <a:avLst/>
          </a:prstGeom>
          <a:noFill/>
          <a:ln>
            <a:solidFill>
              <a:sysClr val="windowText" lastClr="000000"/>
            </a:solidFill>
          </a:ln>
        </p:spPr>
      </p:pic>
      <p:pic>
        <p:nvPicPr>
          <p:cNvPr id="14" name="Рисунок 13" descr="https://img-fotki.yandex.ru/get/228174/15397073.7f2/0_19f4b5_7d078699_XL"/>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26829" y="2999866"/>
            <a:ext cx="2499577" cy="1711965"/>
          </a:xfrm>
          <a:prstGeom prst="rect">
            <a:avLst/>
          </a:prstGeom>
          <a:noFill/>
          <a:ln>
            <a:solidFill>
              <a:sysClr val="windowText" lastClr="000000"/>
            </a:solidFill>
          </a:ln>
        </p:spPr>
      </p:pic>
      <p:sp>
        <p:nvSpPr>
          <p:cNvPr id="15" name="Поле 8247"/>
          <p:cNvSpPr txBox="1"/>
          <p:nvPr/>
        </p:nvSpPr>
        <p:spPr>
          <a:xfrm>
            <a:off x="25627" y="4797152"/>
            <a:ext cx="2600779" cy="864096"/>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1000"/>
              </a:spcAft>
            </a:pPr>
            <a:r>
              <a:rPr lang="ru-RU" sz="1400" b="1" kern="0">
                <a:solidFill>
                  <a:srgbClr val="002060"/>
                </a:solidFill>
                <a:latin typeface="Monotype Corsiva"/>
                <a:ea typeface="Calibri"/>
                <a:cs typeface="Times New Roman"/>
              </a:rPr>
              <a:t>Танкисты с лисичкой Трофейкой. Ленинградский фронт, 1944 г.</a:t>
            </a:r>
            <a:endParaRPr lang="ru-RU" sz="1100" kern="0">
              <a:solidFill>
                <a:sysClr val="windowText" lastClr="000000"/>
              </a:solidFill>
              <a:ea typeface="Calibri"/>
              <a:cs typeface="Times New Roman"/>
            </a:endParaRPr>
          </a:p>
        </p:txBody>
      </p:sp>
      <p:pic>
        <p:nvPicPr>
          <p:cNvPr id="16" name="Picture 2" descr="https://i.gifer.com/YVAV.gif"/>
          <p:cNvPicPr>
            <a:picLocks noChangeAspect="1" noChangeArrowheads="1" noCrop="1"/>
          </p:cNvPicPr>
          <p:nvPr/>
        </p:nvPicPr>
        <p:blipFill>
          <a:blip r:embed="rId10">
            <a:clrChange>
              <a:clrFrom>
                <a:srgbClr val="94BD08"/>
              </a:clrFrom>
              <a:clrTo>
                <a:srgbClr val="94BD08">
                  <a:alpha val="0"/>
                </a:srgbClr>
              </a:clrTo>
            </a:clrChange>
            <a:grayscl/>
            <a:extLst>
              <a:ext uri="{28A0092B-C50C-407E-A947-70E740481C1C}">
                <a14:useLocalDpi xmlns:a14="http://schemas.microsoft.com/office/drawing/2010/main" val="0"/>
              </a:ext>
            </a:extLst>
          </a:blip>
          <a:srcRect/>
          <a:stretch>
            <a:fillRect/>
          </a:stretch>
        </p:blipFill>
        <p:spPr bwMode="auto">
          <a:xfrm flipH="1">
            <a:off x="6194148" y="4581128"/>
            <a:ext cx="2814352" cy="2302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796849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avatars.mds.yandex.net/get-pdb/1004346/3a552950-5943-45a0-a8fc-13380cdde00f/orig"/>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533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3024905"/>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232</TotalTime>
  <Words>3683</Words>
  <Application>Microsoft Office PowerPoint</Application>
  <PresentationFormat>Экран (4:3)</PresentationFormat>
  <Paragraphs>163</Paragraphs>
  <Slides>24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24</vt:i4>
      </vt:variant>
    </vt:vector>
  </HeadingPairs>
  <TitlesOfParts>
    <vt:vector size="25"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ADMIN</cp:lastModifiedBy>
  <cp:revision>27</cp:revision>
  <dcterms:created xsi:type="dcterms:W3CDTF">2020-05-01T22:06:57Z</dcterms:created>
  <dcterms:modified xsi:type="dcterms:W3CDTF">2025-04-16T11:18:25Z</dcterms:modified>
</cp:coreProperties>
</file>